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61169@mail.ru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mykids.ucoz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мультимедиа-новое\ШАБЛОНЫ ДЛЯ ПРЕЗЕНТАЦИЙ\fon_nabor_11\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КОРИСНІ </a:t>
            </a:r>
            <a:r>
              <a:rPr lang="uk-UA" dirty="0" smtClean="0"/>
              <a:t>Й ШКІДЛИВІ </a:t>
            </a:r>
            <a:r>
              <a:rPr lang="uk-UA" dirty="0" smtClean="0"/>
              <a:t>ЗВИЧКИ</a:t>
            </a:r>
            <a:br>
              <a:rPr lang="uk-UA" dirty="0" smtClean="0"/>
            </a:br>
            <a:r>
              <a:rPr lang="uk-UA" sz="1600" dirty="0" smtClean="0"/>
              <a:t>Урок з основ здоров’я у 3 класі</a:t>
            </a:r>
            <a:r>
              <a:rPr lang="uk-UA" sz="5300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4038600"/>
            <a:ext cx="5221287" cy="23622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Рудакова  </a:t>
            </a:r>
            <a:r>
              <a:rPr lang="uk-UA" dirty="0" smtClean="0">
                <a:solidFill>
                  <a:srgbClr val="002060"/>
                </a:solidFill>
              </a:rPr>
              <a:t>Лідія Володимирівна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учитель початкових класів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Н</a:t>
            </a:r>
            <a:r>
              <a:rPr lang="ru-RU" dirty="0" err="1" smtClean="0">
                <a:solidFill>
                  <a:srgbClr val="002060"/>
                </a:solidFill>
              </a:rPr>
              <a:t>овотро</a:t>
            </a:r>
            <a:r>
              <a:rPr lang="uk-UA" dirty="0" smtClean="0">
                <a:solidFill>
                  <a:srgbClr val="002060"/>
                </a:solidFill>
              </a:rPr>
              <a:t>ї</a:t>
            </a:r>
            <a:r>
              <a:rPr lang="ru-RU" dirty="0" err="1" smtClean="0">
                <a:solidFill>
                  <a:srgbClr val="002060"/>
                </a:solidFill>
              </a:rPr>
              <a:t>цька</a:t>
            </a:r>
            <a:r>
              <a:rPr lang="uk-UA" dirty="0" smtClean="0">
                <a:solidFill>
                  <a:srgbClr val="002060"/>
                </a:solidFill>
              </a:rPr>
              <a:t> ЗШ І-ІІІ ст. № 4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 Волноваського р-ну Донецької обл..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 </a:t>
            </a:r>
            <a:r>
              <a:rPr lang="ru-RU" u="sng" dirty="0" smtClean="0">
                <a:solidFill>
                  <a:srgbClr val="002060"/>
                </a:solidFill>
                <a:hlinkClick r:id="rId3"/>
              </a:rPr>
              <a:t>61169@</a:t>
            </a:r>
            <a:r>
              <a:rPr lang="en-US" u="sng" dirty="0" smtClean="0">
                <a:solidFill>
                  <a:srgbClr val="002060"/>
                </a:solidFill>
                <a:hlinkClick r:id="rId3"/>
              </a:rPr>
              <a:t>mail</a:t>
            </a:r>
            <a:r>
              <a:rPr lang="ru-RU" u="sng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u="sng" dirty="0" err="1" smtClean="0">
                <a:solidFill>
                  <a:srgbClr val="002060"/>
                </a:solidFill>
                <a:hlinkClick r:id="rId3"/>
              </a:rPr>
              <a:t>ru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u="sng" dirty="0" smtClean="0">
                <a:solidFill>
                  <a:srgbClr val="002060"/>
                </a:solidFill>
                <a:hlinkClick r:id="rId4"/>
              </a:rPr>
              <a:t>http://mykids.ucoz.ru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5122" name="Picture 2" descr="http://t2.gstatic.com/images?q=tbn:ANd9GcTqTPL2NvQHFdFNQjVqKJjl57EVg09y6acDYX47fNBqxRxRRTkjh7a5wlJ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1905000"/>
            <a:ext cx="1847850" cy="1276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http://t2.gstatic.com/images?q=tbn:ANd9GcR2JsI3USdjUcj5Bj2QxzU3aV5dk_g0NOCs72Zj1xl4uhL8EkY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810000"/>
            <a:ext cx="2619375" cy="1743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6" name="Picture 6" descr="http://t2.gstatic.com/images?q=tbn:ANd9GcSm5Fi7Q76Qdn1v9F-KKYdb6OhTuXSL7plzY5G6rYRRthD8KRE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1905000"/>
            <a:ext cx="2286000" cy="1714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мультимедиа-новое\ШАБЛОНЫ ДЛЯ ПРЕЗЕНТАЦИЙ\fon_nabor_11\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05000"/>
            <a:ext cx="7772400" cy="3276599"/>
          </a:xfrm>
        </p:spPr>
        <p:txBody>
          <a:bodyPr/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Тема: </a:t>
            </a:r>
            <a:r>
              <a:rPr lang="uk-UA" sz="2800" dirty="0" smtClean="0">
                <a:solidFill>
                  <a:schemeClr val="tx1"/>
                </a:solidFill>
              </a:rPr>
              <a:t>Поведінка, звички та здоров'я. Корисні й шкідливі звички. Правда і кривда.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Мета</a:t>
            </a:r>
            <a:r>
              <a:rPr lang="uk-UA" sz="2800" b="1" dirty="0" smtClean="0">
                <a:solidFill>
                  <a:schemeClr val="tx1"/>
                </a:solidFill>
              </a:rPr>
              <a:t>: </a:t>
            </a:r>
            <a:r>
              <a:rPr lang="uk-UA" sz="2800" dirty="0" smtClean="0">
                <a:solidFill>
                  <a:schemeClr val="tx1"/>
                </a:solidFill>
              </a:rPr>
              <a:t>поглибити уявлення дітей про корисні й шкідливі звички, про </a:t>
            </a:r>
            <a:r>
              <a:rPr lang="uk-UA" sz="2800" dirty="0" smtClean="0">
                <a:solidFill>
                  <a:schemeClr val="tx1"/>
                </a:solidFill>
              </a:rPr>
              <a:t>правду </a:t>
            </a:r>
            <a:r>
              <a:rPr lang="uk-UA" sz="2800" dirty="0" smtClean="0">
                <a:solidFill>
                  <a:schemeClr val="tx1"/>
                </a:solidFill>
              </a:rPr>
              <a:t>і кривду; вчити розпізнавати власні корисні й шкідливі звички, </a:t>
            </a:r>
            <a:r>
              <a:rPr lang="uk-UA" sz="2800" dirty="0" smtClean="0">
                <a:solidFill>
                  <a:schemeClr val="tx1"/>
                </a:solidFill>
              </a:rPr>
              <a:t>позбавлятися </a:t>
            </a:r>
            <a:r>
              <a:rPr lang="uk-UA" sz="2800" dirty="0" smtClean="0">
                <a:solidFill>
                  <a:schemeClr val="tx1"/>
                </a:solidFill>
              </a:rPr>
              <a:t>шкідливих звичок, набувати корисних; виховувати чесність.</a:t>
            </a:r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мультимедиа-новое\ШАБЛОНЫ ДЛЯ ПРЕЗЕНТАЦИЙ\fon_nabor_11\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33400"/>
            <a:ext cx="7772400" cy="6019800"/>
          </a:xfrm>
        </p:spPr>
        <p:txBody>
          <a:bodyPr>
            <a:noAutofit/>
          </a:bodyPr>
          <a:lstStyle/>
          <a:p>
            <a:r>
              <a:rPr lang="uk-UA" sz="1800" u="sng" dirty="0" smtClean="0">
                <a:solidFill>
                  <a:schemeClr val="tx1"/>
                </a:solidFill>
              </a:rPr>
              <a:t>1. Вступна бесіда</a:t>
            </a:r>
            <a:endParaRPr lang="ru-RU" sz="1800" u="sng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Учитель. Поведінка — це спосіб життя людини, рівень її </a:t>
            </a:r>
            <a:r>
              <a:rPr lang="uk-UA" sz="1800" dirty="0" smtClean="0">
                <a:solidFill>
                  <a:schemeClr val="tx1"/>
                </a:solidFill>
              </a:rPr>
              <a:t>вихованості</a:t>
            </a:r>
            <a:r>
              <a:rPr lang="uk-UA" sz="1800" dirty="0" smtClean="0">
                <a:solidFill>
                  <a:schemeClr val="tx1"/>
                </a:solidFill>
              </a:rPr>
              <a:t>. Які позитивні риси характеру притаманні вам?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Яких негативних рис ви хотіли би позбутися?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Що таке звичка? </a:t>
            </a:r>
            <a:r>
              <a:rPr lang="uk-UA" sz="1800" i="1" dirty="0" smtClean="0">
                <a:solidFill>
                  <a:schemeClr val="tx1"/>
                </a:solidFill>
              </a:rPr>
              <a:t>(Манера поведінки, що стала постійною.)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Які бувають звички?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Як звички впливають на здоров'я?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u="sng" dirty="0" smtClean="0">
                <a:solidFill>
                  <a:schemeClr val="tx1"/>
                </a:solidFill>
              </a:rPr>
              <a:t>2. Робота за підручником</a:t>
            </a:r>
            <a:r>
              <a:rPr lang="uk-UA" sz="1800" dirty="0" smtClean="0">
                <a:solidFill>
                  <a:schemeClr val="tx1"/>
                </a:solidFill>
              </a:rPr>
              <a:t> (С. 50)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Читання тексту.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Охарактеризуйте принципи здорового способу життя.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Назвіть корисні звички, що визначають здоровий спосіб життя.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Поміркуйте і продовжте перелік корисних звичок.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Які шкідливі звички вам відомі?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Чи можна позбутися таких звичок?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Яких шкідливих звичок ви позбулися або хочете позбутися? Наведіть приклади з життя.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Доведіть, що це шкідливі звички.</a:t>
            </a:r>
            <a:endParaRPr lang="ru-RU" sz="1800" dirty="0" smtClean="0">
              <a:solidFill>
                <a:schemeClr val="tx1"/>
              </a:solidFill>
            </a:endParaRPr>
          </a:p>
          <a:p>
            <a:r>
              <a:rPr lang="uk-UA" sz="1800" dirty="0" smtClean="0">
                <a:solidFill>
                  <a:schemeClr val="tx1"/>
                </a:solidFill>
              </a:rPr>
              <a:t>— Які шкідливі звички завдають значної шкоди здоров'ю?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мультимедиа-новое\ШАБЛОНЫ ДЛЯ ПРЕЗЕНТАЦИЙ\fon_nabor_11\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81000"/>
            <a:ext cx="7772400" cy="54864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— Розгляньте малюнки на с. 50. Хто з дітей має корисні звички, а хто — шкідливі? Дайте дітям корисні поради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i="1" u="sng" dirty="0" smtClean="0">
                <a:solidFill>
                  <a:schemeClr val="tx1"/>
                </a:solidFill>
              </a:rPr>
              <a:t>Робота </a:t>
            </a:r>
            <a:r>
              <a:rPr lang="uk-UA" i="1" u="sng" dirty="0" smtClean="0">
                <a:solidFill>
                  <a:schemeClr val="tx1"/>
                </a:solidFill>
              </a:rPr>
              <a:t>з прислів'ям</a:t>
            </a:r>
            <a:endParaRPr lang="ru-RU" u="sng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Гірка правда краща за солодку брехню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Чи можна сказати, що правда — це добро, а брехня — зло? </a:t>
            </a:r>
            <a:r>
              <a:rPr lang="uk-UA" dirty="0" smtClean="0">
                <a:solidFill>
                  <a:schemeClr val="tx1"/>
                </a:solidFill>
              </a:rPr>
              <a:t>Доведіть </a:t>
            </a:r>
            <a:r>
              <a:rPr lang="uk-UA" dirty="0" smtClean="0">
                <a:solidFill>
                  <a:schemeClr val="tx1"/>
                </a:solidFill>
              </a:rPr>
              <a:t>свою думку.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Як навчитися говорити правду?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u="sng" dirty="0" smtClean="0">
                <a:solidFill>
                  <a:schemeClr val="tx1"/>
                </a:solidFill>
              </a:rPr>
              <a:t> </a:t>
            </a:r>
            <a:r>
              <a:rPr lang="uk-UA" u="sng" dirty="0" err="1" smtClean="0">
                <a:solidFill>
                  <a:schemeClr val="tx1"/>
                </a:solidFill>
              </a:rPr>
              <a:t>Фізкультхвилинка</a:t>
            </a:r>
            <a:r>
              <a:rPr lang="uk-UA" u="sng" dirty="0" smtClean="0">
                <a:solidFill>
                  <a:schemeClr val="tx1"/>
                </a:solidFill>
              </a:rPr>
              <a:t>:</a:t>
            </a:r>
          </a:p>
          <a:p>
            <a:r>
              <a:rPr lang="uk-UA" i="1" u="sng" dirty="0" smtClean="0">
                <a:solidFill>
                  <a:schemeClr val="tx1"/>
                </a:solidFill>
              </a:rPr>
              <a:t>Гра </a:t>
            </a:r>
            <a:r>
              <a:rPr lang="uk-UA" i="1" u="sng" dirty="0" smtClean="0">
                <a:solidFill>
                  <a:schemeClr val="tx1"/>
                </a:solidFill>
              </a:rPr>
              <a:t>«Півень і кури»</a:t>
            </a:r>
            <a:endParaRPr lang="ru-RU" u="sng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Встати прямо, ноги нарізно, руки опустити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Розвести руки в сто­рони — вдих</a:t>
            </a:r>
            <a:r>
              <a:rPr lang="uk-UA" dirty="0" smtClean="0">
                <a:solidFill>
                  <a:schemeClr val="tx1"/>
                </a:solidFill>
              </a:rPr>
              <a:t>,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хлопати ними по стегнах — видих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Видихаючи, </a:t>
            </a:r>
            <a:r>
              <a:rPr lang="uk-UA" dirty="0" smtClean="0">
                <a:solidFill>
                  <a:schemeClr val="tx1"/>
                </a:solidFill>
              </a:rPr>
              <a:t>казати</a:t>
            </a:r>
            <a:r>
              <a:rPr lang="uk-UA" dirty="0" smtClean="0">
                <a:solidFill>
                  <a:schemeClr val="tx1"/>
                </a:solidFill>
              </a:rPr>
              <a:t>: «</a:t>
            </a:r>
            <a:r>
              <a:rPr lang="uk-UA" dirty="0" err="1" smtClean="0">
                <a:solidFill>
                  <a:schemeClr val="tx1"/>
                </a:solidFill>
              </a:rPr>
              <a:t>Ку-ку-рі-ку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куд-ку-дах</a:t>
            </a:r>
            <a:r>
              <a:rPr lang="uk-UA" dirty="0" smtClean="0">
                <a:solidFill>
                  <a:schemeClr val="tx1"/>
                </a:solidFill>
              </a:rPr>
              <a:t>, </a:t>
            </a:r>
            <a:r>
              <a:rPr lang="uk-UA" dirty="0" err="1" smtClean="0">
                <a:solidFill>
                  <a:schemeClr val="tx1"/>
                </a:solidFill>
              </a:rPr>
              <a:t>куд-ку-дах</a:t>
            </a:r>
            <a:r>
              <a:rPr lang="uk-UA" dirty="0" smtClean="0">
                <a:solidFill>
                  <a:schemeClr val="tx1"/>
                </a:solidFill>
              </a:rPr>
              <a:t>».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Повторити </a:t>
            </a:r>
            <a:r>
              <a:rPr lang="uk-UA" dirty="0" smtClean="0">
                <a:solidFill>
                  <a:schemeClr val="tx1"/>
                </a:solidFill>
              </a:rPr>
              <a:t>3-4 рази.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 descr="http://t2.gstatic.com/images?q=tbn:ANd9GcRoxqOGFyowAVQttz-cYzpfmQ6IxyQkmD6GunL8fwHEZID9yiRQp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819400"/>
            <a:ext cx="2165684" cy="15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мультимедиа-новое\ШАБЛОНЫ ДЛЯ ПРЕЗЕНТАЦИЙ\fon_nabor_11\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57200"/>
            <a:ext cx="8077200" cy="6172200"/>
          </a:xfrm>
        </p:spPr>
        <p:txBody>
          <a:bodyPr>
            <a:normAutofit fontScale="62500" lnSpcReduction="20000"/>
          </a:bodyPr>
          <a:lstStyle/>
          <a:p>
            <a:endParaRPr lang="uk-UA" u="sng" dirty="0" smtClean="0">
              <a:solidFill>
                <a:schemeClr val="tx1"/>
              </a:solidFill>
            </a:endParaRPr>
          </a:p>
          <a:p>
            <a:r>
              <a:rPr lang="uk-UA" sz="2600" u="sng" dirty="0" smtClean="0">
                <a:solidFill>
                  <a:schemeClr val="tx1"/>
                </a:solidFill>
              </a:rPr>
              <a:t>4</a:t>
            </a:r>
            <a:r>
              <a:rPr lang="uk-UA" sz="2600" u="sng" dirty="0" smtClean="0">
                <a:solidFill>
                  <a:schemeClr val="tx1"/>
                </a:solidFill>
              </a:rPr>
              <a:t>. Робота в зошиті (С. 59—60)</a:t>
            </a:r>
            <a:endParaRPr lang="ru-RU" sz="2600" u="sng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uk-UA" sz="2600" dirty="0" smtClean="0">
                <a:solidFill>
                  <a:schemeClr val="tx1"/>
                </a:solidFill>
              </a:rPr>
              <a:t>Позначте</a:t>
            </a:r>
            <a:r>
              <a:rPr lang="uk-UA" sz="2600" dirty="0" smtClean="0">
                <a:solidFill>
                  <a:schemeClr val="tx1"/>
                </a:solidFill>
              </a:rPr>
              <a:t>, які риси ви хотіли би в собі виправити. </a:t>
            </a:r>
            <a:endParaRPr lang="uk-UA" sz="26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жадність</a:t>
            </a: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лінькуватість </a:t>
            </a:r>
            <a:endParaRPr lang="uk-UA" sz="26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упертість </a:t>
            </a:r>
            <a:endParaRPr lang="uk-UA" sz="26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балакучість </a:t>
            </a:r>
            <a:endParaRPr lang="uk-UA" sz="26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гордість </a:t>
            </a: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брехливість </a:t>
            </a:r>
            <a:endParaRPr lang="uk-UA" sz="2600" dirty="0" smtClean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грубість</a:t>
            </a:r>
            <a:endParaRPr lang="ru-RU" sz="2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        дратівливість </a:t>
            </a:r>
          </a:p>
          <a:p>
            <a:pPr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        любов </a:t>
            </a:r>
            <a:r>
              <a:rPr lang="uk-UA" sz="2600" dirty="0" smtClean="0">
                <a:solidFill>
                  <a:schemeClr val="tx1"/>
                </a:solidFill>
              </a:rPr>
              <a:t>до </a:t>
            </a:r>
            <a:r>
              <a:rPr lang="uk-UA" sz="2600" dirty="0" smtClean="0">
                <a:solidFill>
                  <a:schemeClr val="tx1"/>
                </a:solidFill>
              </a:rPr>
              <a:t>солодощів</a:t>
            </a:r>
          </a:p>
          <a:p>
            <a:pPr>
              <a:buFontTx/>
              <a:buChar char="-"/>
            </a:pP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uk-UA" sz="2600" dirty="0" smtClean="0">
                <a:solidFill>
                  <a:schemeClr val="tx1"/>
                </a:solidFill>
              </a:rPr>
              <a:t>2. Позначте </a:t>
            </a:r>
            <a:r>
              <a:rPr lang="uk-UA" sz="2600" dirty="0" smtClean="0">
                <a:solidFill>
                  <a:schemeClr val="tx1"/>
                </a:solidFill>
              </a:rPr>
              <a:t>хрестиком, із чим ви погоджуєтесь.</a:t>
            </a:r>
            <a:endParaRPr lang="ru-RU" sz="2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 Старшокласник </a:t>
            </a:r>
            <a:r>
              <a:rPr lang="uk-UA" sz="2600" dirty="0" smtClean="0">
                <a:solidFill>
                  <a:schemeClr val="tx1"/>
                </a:solidFill>
              </a:rPr>
              <a:t>запропонував спробувати закурити цигарку. </a:t>
            </a:r>
            <a:endParaRPr lang="uk-UA" sz="2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 </a:t>
            </a:r>
            <a:r>
              <a:rPr lang="uk-UA" sz="2600" dirty="0" smtClean="0">
                <a:solidFill>
                  <a:schemeClr val="tx1"/>
                </a:solidFill>
              </a:rPr>
              <a:t>Однокласник попросив тебе взяти телефон у чужому портфелі</a:t>
            </a:r>
            <a:r>
              <a:rPr lang="uk-UA" sz="26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 </a:t>
            </a:r>
            <a:r>
              <a:rPr lang="uk-UA" sz="2600" dirty="0" smtClean="0">
                <a:solidFill>
                  <a:schemeClr val="tx1"/>
                </a:solidFill>
              </a:rPr>
              <a:t>Тебе попросили нарвати букет квітів на клумбі, щоб </a:t>
            </a:r>
            <a:r>
              <a:rPr lang="uk-UA" sz="2600" dirty="0" smtClean="0">
                <a:solidFill>
                  <a:schemeClr val="tx1"/>
                </a:solidFill>
              </a:rPr>
              <a:t>прикрасити святковий </a:t>
            </a:r>
            <a:r>
              <a:rPr lang="uk-UA" sz="2600" dirty="0" smtClean="0">
                <a:solidFill>
                  <a:schemeClr val="tx1"/>
                </a:solidFill>
              </a:rPr>
              <a:t>стіл. </a:t>
            </a:r>
            <a:endParaRPr lang="uk-UA" sz="2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uk-UA" sz="2600" dirty="0" smtClean="0">
                <a:solidFill>
                  <a:schemeClr val="tx1"/>
                </a:solidFill>
              </a:rPr>
              <a:t>  </a:t>
            </a:r>
            <a:r>
              <a:rPr lang="uk-UA" sz="2600" dirty="0" smtClean="0">
                <a:solidFill>
                  <a:schemeClr val="tx1"/>
                </a:solidFill>
              </a:rPr>
              <a:t>Бабуся попросила піднести важку сумку</a:t>
            </a:r>
            <a:r>
              <a:rPr lang="uk-UA" sz="26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uk-UA" sz="2600" dirty="0" smtClean="0">
                <a:solidFill>
                  <a:schemeClr val="tx1"/>
                </a:solidFill>
              </a:rPr>
              <a:t>3</a:t>
            </a:r>
            <a:r>
              <a:rPr lang="uk-UA" sz="2600" dirty="0" smtClean="0">
                <a:solidFill>
                  <a:schemeClr val="tx1"/>
                </a:solidFill>
              </a:rPr>
              <a:t>.</a:t>
            </a: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Утворіть прислів'я. Поясніть їх.</a:t>
            </a:r>
            <a:endParaRPr lang="ru-RU" sz="2600" dirty="0" smtClean="0">
              <a:solidFill>
                <a:schemeClr val="tx1"/>
              </a:solidFill>
            </a:endParaRPr>
          </a:p>
          <a:p>
            <a:r>
              <a:rPr lang="uk-UA" sz="2600" dirty="0" smtClean="0">
                <a:solidFill>
                  <a:schemeClr val="tx1"/>
                </a:solidFill>
              </a:rPr>
              <a:t>Не встояти злу... </a:t>
            </a:r>
            <a:r>
              <a:rPr lang="uk-UA" sz="2600" dirty="0" smtClean="0">
                <a:solidFill>
                  <a:schemeClr val="tx1"/>
                </a:solidFill>
              </a:rPr>
              <a:t>У </a:t>
            </a:r>
            <a:r>
              <a:rPr lang="uk-UA" sz="2600" dirty="0" smtClean="0">
                <a:solidFill>
                  <a:schemeClr val="tx1"/>
                </a:solidFill>
              </a:rPr>
              <a:t>лиху годину впізнаєш.. </a:t>
            </a:r>
            <a:r>
              <a:rPr lang="uk-UA" sz="2600" dirty="0" smtClean="0">
                <a:solidFill>
                  <a:schemeClr val="tx1"/>
                </a:solidFill>
              </a:rPr>
              <a:t>Поспішай </a:t>
            </a:r>
            <a:r>
              <a:rPr lang="uk-UA" sz="2600" dirty="0" smtClean="0">
                <a:solidFill>
                  <a:schemeClr val="tx1"/>
                </a:solidFill>
              </a:rPr>
              <a:t>робити</a:t>
            </a:r>
            <a:r>
              <a:rPr lang="uk-UA" sz="2600" dirty="0" smtClean="0">
                <a:solidFill>
                  <a:schemeClr val="tx1"/>
                </a:solidFill>
              </a:rPr>
              <a:t>... </a:t>
            </a:r>
            <a:r>
              <a:rPr lang="uk-UA" sz="2600" dirty="0" smtClean="0">
                <a:solidFill>
                  <a:schemeClr val="tx1"/>
                </a:solidFill>
              </a:rPr>
              <a:t>Шляхом зла не доходять. </a:t>
            </a:r>
            <a:r>
              <a:rPr lang="uk-UA" sz="2600" dirty="0" err="1" smtClean="0">
                <a:solidFill>
                  <a:schemeClr val="tx1"/>
                </a:solidFill>
              </a:rPr>
              <a:t>Худо</a:t>
            </a:r>
            <a:r>
              <a:rPr lang="uk-UA" sz="2600" dirty="0" smtClean="0">
                <a:solidFill>
                  <a:schemeClr val="tx1"/>
                </a:solidFill>
              </a:rPr>
              <a:t> </a:t>
            </a:r>
            <a:r>
              <a:rPr lang="uk-UA" sz="2600" dirty="0" smtClean="0">
                <a:solidFill>
                  <a:schemeClr val="tx1"/>
                </a:solidFill>
              </a:rPr>
              <a:t>тому, хто </a:t>
            </a:r>
            <a:r>
              <a:rPr lang="uk-UA" sz="2600" dirty="0" smtClean="0">
                <a:solidFill>
                  <a:schemeClr val="tx1"/>
                </a:solidFill>
              </a:rPr>
              <a:t>добра…</a:t>
            </a:r>
            <a:r>
              <a:rPr lang="uk-UA" sz="2600" dirty="0" err="1" smtClean="0">
                <a:solidFill>
                  <a:schemeClr val="tx1"/>
                </a:solidFill>
              </a:rPr>
              <a:t>..</a:t>
            </a:r>
            <a:r>
              <a:rPr lang="uk-UA" sz="2600" dirty="0" err="1" smtClean="0">
                <a:solidFill>
                  <a:schemeClr val="tx1"/>
                </a:solidFill>
              </a:rPr>
              <a:t>не</a:t>
            </a:r>
            <a:r>
              <a:rPr lang="uk-UA" sz="2600" dirty="0" smtClean="0">
                <a:solidFill>
                  <a:schemeClr val="tx1"/>
                </a:solidFill>
              </a:rPr>
              <a:t> робить нікому</a:t>
            </a:r>
            <a:r>
              <a:rPr lang="uk-UA" sz="2600" dirty="0" smtClean="0">
                <a:solidFill>
                  <a:schemeClr val="tx1"/>
                </a:solidFill>
              </a:rPr>
              <a:t>. </a:t>
            </a:r>
            <a:r>
              <a:rPr lang="uk-UA" sz="2600" dirty="0" smtClean="0">
                <a:solidFill>
                  <a:schemeClr val="tx1"/>
                </a:solidFill>
              </a:rPr>
              <a:t>..добро. </a:t>
            </a:r>
            <a:r>
              <a:rPr lang="uk-UA" sz="2600" dirty="0" smtClean="0">
                <a:solidFill>
                  <a:schemeClr val="tx1"/>
                </a:solidFill>
              </a:rPr>
              <a:t>..</a:t>
            </a:r>
            <a:r>
              <a:rPr lang="uk-UA" sz="2600" dirty="0" smtClean="0">
                <a:solidFill>
                  <a:schemeClr val="tx1"/>
                </a:solidFill>
              </a:rPr>
              <a:t>проти добра. </a:t>
            </a:r>
            <a:r>
              <a:rPr lang="uk-UA" sz="2600" dirty="0" smtClean="0">
                <a:solidFill>
                  <a:schemeClr val="tx1"/>
                </a:solidFill>
              </a:rPr>
              <a:t>..</a:t>
            </a:r>
            <a:r>
              <a:rPr lang="uk-UA" sz="2600" dirty="0" smtClean="0">
                <a:solidFill>
                  <a:schemeClr val="tx1"/>
                </a:solidFill>
              </a:rPr>
              <a:t>вірну людину. ..до добра</a:t>
            </a:r>
            <a:r>
              <a:rPr lang="uk-UA" sz="2600" dirty="0" smtClean="0">
                <a:solidFill>
                  <a:schemeClr val="tx1"/>
                </a:solidFill>
              </a:rPr>
              <a:t>.</a:t>
            </a:r>
          </a:p>
          <a:p>
            <a:endParaRPr lang="uk-UA" sz="2600" dirty="0" smtClean="0">
              <a:solidFill>
                <a:schemeClr val="tx1"/>
              </a:solidFill>
            </a:endParaRPr>
          </a:p>
          <a:p>
            <a:r>
              <a:rPr lang="uk-UA" sz="2600" dirty="0" smtClean="0">
                <a:solidFill>
                  <a:schemeClr val="tx1"/>
                </a:solidFill>
              </a:rPr>
              <a:t>4. </a:t>
            </a:r>
            <a:r>
              <a:rPr lang="uk-UA" sz="2600" dirty="0" smtClean="0">
                <a:solidFill>
                  <a:schemeClr val="tx1"/>
                </a:solidFill>
              </a:rPr>
              <a:t>Розгляньте малюнки на с. 60. Оцініть поведінку героїв казок</a:t>
            </a:r>
            <a:r>
              <a:rPr lang="uk-UA" sz="260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6" name="Picture 2" descr="http://t1.gstatic.com/images?q=tbn:ANd9GcTedFwLB-qpRt2zI03reJuWEbI5Ml_dSIcsl-79uOgHVPjPMDFPK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152400"/>
            <a:ext cx="1619249" cy="12954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QoP9kn-AlDFRQsYrG65XoMwsgVd3nCEN98yFj9mP5j-Zx5boD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1371600"/>
            <a:ext cx="1828800" cy="1476375"/>
          </a:xfrm>
          <a:prstGeom prst="rect">
            <a:avLst/>
          </a:prstGeom>
          <a:noFill/>
        </p:spPr>
      </p:pic>
      <p:pic>
        <p:nvPicPr>
          <p:cNvPr id="6150" name="Picture 6" descr="http://t2.gstatic.com/images?q=tbn:ANd9GcSLy2K5PDZnH-FyurzbSqg5Dv83bxaEWb5-b0dq72d0SijZgt6yS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1600200"/>
            <a:ext cx="1933575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а\мультимедиа-новое\ШАБЛОНЫ ДЛЯ ПРЕЗЕНТАЦИЙ\fon_nabor_11\34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57200"/>
            <a:ext cx="7772400" cy="51816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0000"/>
                </a:solidFill>
              </a:rPr>
              <a:t>Підсумок уроку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</a:t>
            </a:r>
            <a:r>
              <a:rPr lang="uk-UA" dirty="0" smtClean="0">
                <a:solidFill>
                  <a:schemeClr val="tx1"/>
                </a:solidFill>
              </a:rPr>
              <a:t>Назвіть позитивні й негативні емоції.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Чому негативні емоції не сприяють зміцненню здоров'я?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Що таке звичка?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Які звички потрібно в себе виховувати?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Які у вас є корисні звички?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Які корисні звички набуваються легко?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Назвіть корисні звички, яких вам слід набути. Порадьтесь вдома з батьками щодо формування у вас корисних звичок.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Яких шкідливих звичок ви хочете позбутися? Чому?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Що ви робите, аби позбутися шкідливих звичок?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— В яких українських казках добро перемагає зло?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581</Words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   КОРИСНІ Й ШКІДЛИВІ ЗВИЧКИ Урок з основ здоров’я у 3 класі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КОРИСНІ Й ШКІДЛИВІ ЗВИЧКИ Урок з основ здоров’я у 3 класі </dc:title>
  <cp:lastModifiedBy>Лидия Рудакова</cp:lastModifiedBy>
  <cp:revision>3</cp:revision>
  <dcterms:modified xsi:type="dcterms:W3CDTF">2011-07-07T09:04:28Z</dcterms:modified>
</cp:coreProperties>
</file>