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8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4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6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59923C55-B220-4DF5-8395-5237A9843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4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AC7DCB2-DB39-45C4-A803-4B9D247694B0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2413A-96D1-4C5E-9F75-D7D8F602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8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BEC5-49D9-41EE-8D1C-1D46E815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8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9ECB-F84F-458B-B522-1E320327C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9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8B3A-B7F2-4215-9FB8-103C581AC5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80965"/>
      </p:ext>
    </p:extLst>
  </p:cSld>
  <p:clrMapOvr>
    <a:masterClrMapping/>
  </p:clrMapOvr>
  <p:transition spd="med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E5EA-FFE0-4556-B972-4BC7B8151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78597"/>
      </p:ext>
    </p:extLst>
  </p:cSld>
  <p:clrMapOvr>
    <a:masterClrMapping/>
  </p:clrMapOvr>
  <p:transition spd="med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625D-D8B7-4212-89C6-AB0CF965CE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0310"/>
      </p:ext>
    </p:extLst>
  </p:cSld>
  <p:clrMapOvr>
    <a:masterClrMapping/>
  </p:clrMapOvr>
  <p:transition spd="med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2D13-8B91-486B-B06A-2F6F8ADCA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63823"/>
      </p:ext>
    </p:extLst>
  </p:cSld>
  <p:clrMapOvr>
    <a:masterClrMapping/>
  </p:clrMapOvr>
  <p:transition spd="med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2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2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9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9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72C6-BFBB-4837-B734-74B580EAA1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9665"/>
      </p:ext>
    </p:extLst>
  </p:cSld>
  <p:clrMapOvr>
    <a:masterClrMapping/>
  </p:clrMapOvr>
  <p:transition spd="med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BFB-55DE-4F0D-994C-8F1743FDDA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28845"/>
      </p:ext>
    </p:extLst>
  </p:cSld>
  <p:clrMapOvr>
    <a:masterClrMapping/>
  </p:clrMapOvr>
  <p:transition spd="med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06DB-1410-4C21-BCA1-57F396E9B6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85586"/>
      </p:ext>
    </p:extLst>
  </p:cSld>
  <p:clrMapOvr>
    <a:masterClrMapping/>
  </p:clrMapOvr>
  <p:transition spd="med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9"/>
            <a:ext cx="5635350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22D0-27F1-4C89-A666-416C7248D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2132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D46E-A573-470D-BC2D-E185984BD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26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3D62-AEB0-4212-95DC-415C681F5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42353"/>
      </p:ext>
    </p:extLst>
  </p:cSld>
  <p:clrMapOvr>
    <a:masterClrMapping/>
  </p:clrMapOvr>
  <p:transition spd="med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0444-6138-4E5A-BE07-386E46BC5D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7339"/>
      </p:ext>
    </p:extLst>
  </p:cSld>
  <p:clrMapOvr>
    <a:masterClrMapping/>
  </p:clrMapOvr>
  <p:transition spd="med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29A6-5265-4335-AEFF-699772B93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54770"/>
      </p:ext>
    </p:extLst>
  </p:cSld>
  <p:clrMapOvr>
    <a:masterClrMapping/>
  </p:clrMapOvr>
  <p:transition spd="med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02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8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34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7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0E28-7D7F-4BD7-BF21-1049F0A9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32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16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7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41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C1F7-FA52-4337-B64C-9DAEBE374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7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9D61-5AB4-4792-9DA7-AFF931FC6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049C-11A9-46ED-B0AA-5D1C93DA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9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EC8B-5B39-40DF-ACED-721BA9F98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3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45D6-5266-40E3-885D-8EEF4EE90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1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CB02-7DC1-4368-8125-932A9F0A2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3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397E0F47-7AF5-4556-9447-6CFC588ED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  <a:cs typeface="MS Gothic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ea typeface="+mn-ea"/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FF5DAC27-5DB0-4701-991F-2E41B587B715}" type="slidenum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682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u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20.07.2013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558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и\Казка\фоны школьные 3\7mDYPiHD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71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437336" y="1323975"/>
            <a:ext cx="4634602" cy="21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 dirty="0" err="1" smtClean="0">
                <a:solidFill>
                  <a:srgbClr val="0070C0"/>
                </a:solidFill>
                <a:latin typeface="Monotype Corsiva" pitchFamily="66" charset="0"/>
              </a:rPr>
              <a:t>Радіус</a:t>
            </a:r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 круга.</a:t>
            </a:r>
          </a:p>
          <a:p>
            <a:r>
              <a:rPr lang="uk-UA" sz="7200" dirty="0" smtClean="0">
                <a:solidFill>
                  <a:srgbClr val="0070C0"/>
                </a:solidFill>
                <a:latin typeface="Monotype Corsiva" pitchFamily="66" charset="0"/>
              </a:rPr>
              <a:t>  Діаметр.</a:t>
            </a:r>
            <a:endParaRPr lang="ru-RU" sz="7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2" name="Picture 5" descr="D:\Документи\Казка\школа\631e38170a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7848">
            <a:off x="470339" y="361745"/>
            <a:ext cx="2387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096096" y="3707829"/>
            <a:ext cx="384041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Segoe Print" pitchFamily="2" charset="0"/>
              </a:rPr>
              <a:t>Урок математики у 4 класі</a:t>
            </a:r>
            <a:endParaRPr lang="ru-RU" sz="24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544368" y="4859957"/>
            <a:ext cx="3575396" cy="12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Рудакова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Л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ідія Володимирівна,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  учитель початкових класів       Новотроїцької ЗШ І-ІІІ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ст.№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4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       Донецької області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Рудакова Лідія Володимирівна,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204" y="525443"/>
            <a:ext cx="8568531" cy="1653678"/>
          </a:xfrm>
        </p:spPr>
        <p:txBody>
          <a:bodyPr>
            <a:normAutofit/>
          </a:bodyPr>
          <a:lstStyle/>
          <a:p>
            <a:pPr algn="ctr"/>
            <a:r>
              <a:rPr lang="uk-UA" sz="3100" dirty="0">
                <a:solidFill>
                  <a:srgbClr val="002060"/>
                </a:solidFill>
              </a:rPr>
              <a:t>     В презентації використана </a:t>
            </a:r>
            <a:r>
              <a:rPr lang="uk-UA" sz="3100" dirty="0" err="1">
                <a:solidFill>
                  <a:srgbClr val="002060"/>
                </a:solidFill>
              </a:rPr>
              <a:t>фізхвилинка</a:t>
            </a:r>
            <a:r>
              <a:rPr lang="uk-UA" sz="3100" dirty="0">
                <a:solidFill>
                  <a:srgbClr val="002060"/>
                </a:solidFill>
              </a:rPr>
              <a:t> 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4204" y="2668581"/>
            <a:ext cx="9129139" cy="31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100" i="1" dirty="0" err="1">
                <a:solidFill>
                  <a:srgbClr val="FF0000"/>
                </a:solidFill>
              </a:rPr>
              <a:t>Галкіної</a:t>
            </a:r>
            <a:r>
              <a:rPr lang="ru-RU" sz="3100" i="1" dirty="0">
                <a:solidFill>
                  <a:srgbClr val="FF0000"/>
                </a:solidFill>
              </a:rPr>
              <a:t> </a:t>
            </a:r>
            <a:r>
              <a:rPr lang="ru-RU" sz="3100" i="1" dirty="0" err="1">
                <a:solidFill>
                  <a:srgbClr val="FF0000"/>
                </a:solidFill>
              </a:rPr>
              <a:t>і</a:t>
            </a:r>
            <a:r>
              <a:rPr lang="ru-RU" sz="3100" i="1" dirty="0" err="1">
                <a:solidFill>
                  <a:srgbClr val="FF0000"/>
                </a:solidFill>
              </a:rPr>
              <a:t>нни</a:t>
            </a:r>
            <a:r>
              <a:rPr lang="ru-RU" sz="3100" i="1" dirty="0">
                <a:solidFill>
                  <a:srgbClr val="FF0000"/>
                </a:solidFill>
              </a:rPr>
              <a:t> </a:t>
            </a:r>
            <a:r>
              <a:rPr lang="ru-RU" sz="3100" i="1" dirty="0" err="1">
                <a:solidFill>
                  <a:srgbClr val="FF0000"/>
                </a:solidFill>
              </a:rPr>
              <a:t>Анатоліївни</a:t>
            </a:r>
            <a:r>
              <a:rPr lang="ru-RU" sz="3100" i="1" dirty="0">
                <a:solidFill>
                  <a:srgbClr val="FF0000"/>
                </a:solidFill>
              </a:rPr>
              <a:t>,</a:t>
            </a:r>
            <a:r>
              <a:rPr lang="ru-RU" sz="3100" i="1" dirty="0">
                <a:solidFill>
                  <a:srgbClr val="000066"/>
                </a:solidFill>
              </a:rPr>
              <a:t> </a:t>
            </a:r>
            <a:br>
              <a:rPr lang="ru-RU" sz="3100" i="1" dirty="0">
                <a:solidFill>
                  <a:srgbClr val="000066"/>
                </a:solidFill>
              </a:rPr>
            </a:br>
            <a:r>
              <a:rPr lang="ru-RU" sz="3100" i="1" dirty="0" err="1">
                <a:solidFill>
                  <a:srgbClr val="000066"/>
                </a:solidFill>
              </a:rPr>
              <a:t>вчителя</a:t>
            </a:r>
            <a:r>
              <a:rPr lang="ru-RU" sz="3100" i="1" dirty="0">
                <a:solidFill>
                  <a:srgbClr val="000066"/>
                </a:solidFill>
              </a:rPr>
              <a:t>  </a:t>
            </a:r>
            <a:r>
              <a:rPr lang="ru-RU" sz="3100" i="1" dirty="0" err="1">
                <a:solidFill>
                  <a:srgbClr val="000066"/>
                </a:solidFill>
              </a:rPr>
              <a:t>початкових</a:t>
            </a:r>
            <a:r>
              <a:rPr lang="ru-RU" sz="3100" i="1" dirty="0">
                <a:solidFill>
                  <a:srgbClr val="000066"/>
                </a:solidFill>
              </a:rPr>
              <a:t>  </a:t>
            </a:r>
            <a:r>
              <a:rPr lang="ru-RU" sz="3100" i="1" dirty="0" err="1">
                <a:solidFill>
                  <a:srgbClr val="000066"/>
                </a:solidFill>
              </a:rPr>
              <a:t>класів</a:t>
            </a:r>
            <a:endParaRPr lang="ru-RU" sz="3100" i="1" dirty="0">
              <a:solidFill>
                <a:srgbClr val="000066"/>
              </a:solidFill>
            </a:endParaRPr>
          </a:p>
          <a:p>
            <a:pPr algn="ctr"/>
            <a:r>
              <a:rPr lang="ru-RU" sz="3100" i="1" dirty="0">
                <a:solidFill>
                  <a:srgbClr val="000066"/>
                </a:solidFill>
              </a:rPr>
              <a:t>МОУ «</a:t>
            </a:r>
            <a:r>
              <a:rPr lang="ru-RU" sz="3100" i="1" dirty="0" err="1">
                <a:solidFill>
                  <a:srgbClr val="000066"/>
                </a:solidFill>
              </a:rPr>
              <a:t>Водоватовська</a:t>
            </a:r>
            <a:r>
              <a:rPr lang="ru-RU" sz="3100" i="1" dirty="0">
                <a:solidFill>
                  <a:srgbClr val="000066"/>
                </a:solidFill>
              </a:rPr>
              <a:t> </a:t>
            </a:r>
            <a:r>
              <a:rPr lang="ru-RU" sz="3100" i="1" dirty="0">
                <a:solidFill>
                  <a:srgbClr val="000066"/>
                </a:solidFill>
              </a:rPr>
              <a:t>СОШ» </a:t>
            </a:r>
            <a:r>
              <a:rPr lang="ru-RU" sz="3100" i="1" dirty="0">
                <a:solidFill>
                  <a:srgbClr val="000066"/>
                </a:solidFill>
              </a:rPr>
              <a:t/>
            </a:r>
            <a:br>
              <a:rPr lang="ru-RU" sz="3100" i="1" dirty="0">
                <a:solidFill>
                  <a:srgbClr val="000066"/>
                </a:solidFill>
              </a:rPr>
            </a:br>
            <a:r>
              <a:rPr lang="ru-RU" sz="3100" i="1" dirty="0" err="1">
                <a:solidFill>
                  <a:srgbClr val="000066"/>
                </a:solidFill>
              </a:rPr>
              <a:t>Арзамаського</a:t>
            </a:r>
            <a:r>
              <a:rPr lang="ru-RU" sz="3100" i="1" dirty="0">
                <a:solidFill>
                  <a:srgbClr val="000066"/>
                </a:solidFill>
              </a:rPr>
              <a:t> району, </a:t>
            </a:r>
            <a:endParaRPr lang="ru-RU" sz="3100" i="1" dirty="0">
              <a:solidFill>
                <a:srgbClr val="000066"/>
              </a:solidFill>
            </a:endParaRPr>
          </a:p>
          <a:p>
            <a:pPr algn="ctr"/>
            <a:r>
              <a:rPr lang="ru-RU" sz="3100" i="1" dirty="0" err="1">
                <a:solidFill>
                  <a:srgbClr val="000066"/>
                </a:solidFill>
              </a:rPr>
              <a:t>Нижегородської</a:t>
            </a:r>
            <a:r>
              <a:rPr lang="ru-RU" sz="3100" i="1" dirty="0">
                <a:solidFill>
                  <a:srgbClr val="000066"/>
                </a:solidFill>
              </a:rPr>
              <a:t> </a:t>
            </a:r>
            <a:r>
              <a:rPr lang="ru-RU" sz="3100" i="1" dirty="0" err="1">
                <a:solidFill>
                  <a:srgbClr val="000066"/>
                </a:solidFill>
              </a:rPr>
              <a:t>області</a:t>
            </a:r>
            <a:endParaRPr lang="ru-RU" sz="3100" i="1" dirty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8941" y="5437121"/>
            <a:ext cx="1829405" cy="644606"/>
          </a:xfrm>
          <a:prstGeom prst="rect">
            <a:avLst/>
          </a:prstGeom>
        </p:spPr>
        <p:txBody>
          <a:bodyPr wrap="none" lIns="100783" tIns="50392" rIns="100783" bIns="50392">
            <a:spAutoFit/>
          </a:bodyPr>
          <a:lstStyle/>
          <a:p>
            <a:pPr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500" b="1" dirty="0">
                <a:solidFill>
                  <a:srgbClr val="FF0000"/>
                </a:solidFill>
                <a:latin typeface="Calibri"/>
                <a:ea typeface="+mn-ea"/>
              </a:rPr>
              <a:t>ДЯКУЮ!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94" y="4891095"/>
            <a:ext cx="3044724" cy="255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993" y="683493"/>
            <a:ext cx="6190853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Розклади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на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розрядн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і доданки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: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effectLst/>
                <a:latin typeface="Calibri"/>
                <a:ea typeface="Calibri"/>
                <a:cs typeface="Times New Roman"/>
              </a:rPr>
              <a:t>7289, 2090, 4456</a:t>
            </a:r>
            <a:r>
              <a:rPr lang="uk-UA" sz="32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2120" y="3164163"/>
            <a:ext cx="5400600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    Запиши одним числом: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effectLst/>
                <a:latin typeface="Calibri"/>
                <a:ea typeface="Calibri"/>
                <a:cs typeface="Times New Roman"/>
              </a:rPr>
              <a:t>4000+58</a:t>
            </a:r>
            <a:endParaRPr lang="ru-RU" sz="3200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effectLst/>
                <a:latin typeface="Calibri"/>
                <a:ea typeface="Calibri"/>
                <a:cs typeface="Times New Roman"/>
              </a:rPr>
              <a:t>8000+800+60+7</a:t>
            </a:r>
            <a:endParaRPr lang="ru-RU" sz="3200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effectLst/>
                <a:latin typeface="Calibri"/>
                <a:ea typeface="Calibri"/>
                <a:cs typeface="Times New Roman"/>
              </a:rPr>
              <a:t>9999+1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776" y="2843733"/>
            <a:ext cx="343408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2000">
              <a:srgbClr val="5E9EFF"/>
            </a:gs>
            <a:gs pos="3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9" l="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05"/>
          <a:stretch/>
        </p:blipFill>
        <p:spPr bwMode="auto">
          <a:xfrm>
            <a:off x="3683992" y="2926311"/>
            <a:ext cx="2425426" cy="41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55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9" r="30476"/>
          <a:stretch/>
        </p:blipFill>
        <p:spPr bwMode="auto">
          <a:xfrm>
            <a:off x="7355485" y="2325863"/>
            <a:ext cx="2182074" cy="45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7" y="2771725"/>
            <a:ext cx="322840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2120" y="321085"/>
            <a:ext cx="6550893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Знайди значення виразу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8000-а·3, якщо а= 2000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503" y="2267669"/>
            <a:ext cx="54006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Розв´яжи задачу  № 150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9700" name="Picture 4" descr="https://encrypted-tbn2.gstatic.com/images?q=tbn:ANd9GcRgRtU_FYSE8or1wDAoYRVJPMm5d7xaHspwJRRlI6nEBMSKsjaHf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" y="5622540"/>
            <a:ext cx="1524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2.gstatic.com/images?q=tbn:ANd9GcRgRtU_FYSE8or1wDAoYRVJPMm5d7xaHspwJRRlI6nEBMSKsjaHf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3" y="5575072"/>
            <a:ext cx="1524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2.gstatic.com/images?q=tbn:ANd9GcRgRtU_FYSE8or1wDAoYRVJPMm5d7xaHspwJRRlI6nEBMSKsjaHf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5477638"/>
            <a:ext cx="1524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ncrypted-tbn2.gstatic.com/images?q=tbn:ANd9GcRgRtU_FYSE8or1wDAoYRVJPMm5d7xaHspwJRRlI6nEBMSKsjaHf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5575071"/>
            <a:ext cx="1524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s://encrypted-tbn3.gstatic.com/images?q=tbn:ANd9GcQ2Xw-Bohe8Rag6T-_tJlHKgm_9rTgiI28G8qfaBWX6nePwdgAZ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636">
            <a:off x="8411446" y="5072932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encrypted-tbn3.gstatic.com/images?q=tbn:ANd9GcQ2Xw-Bohe8Rag6T-_tJlHKgm_9rTgiI28G8qfaBWX6nePwdgAZ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636">
            <a:off x="7320409" y="5010633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encrypted-tbn3.gstatic.com/images?q=tbn:ANd9GcQ2Xw-Bohe8Rag6T-_tJlHKgm_9rTgiI28G8qfaBWX6nePwdgAZ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636">
            <a:off x="6412510" y="5072931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MSERUUExMWFRUWGRYYFhgXGBQYGBwbGBcWGxgdFhgXHCYeGhknGhcVHy8hIycpLCwsFx4xNTAqNSYrLCkBCQoKDgwOGg8PGiwkHyQsLCksKiwsLCksLCwpLCwsLCwsLCwsLCwsLCksLCksKSwsKSwsLCwsLCwsLCwsLCwpKf/AABEIAQEAxAMBIgACEQEDEQH/xAAcAAEAAgMBAQEAAAAAAAAAAAAABAUDBgcCAQj/xABAEAABAwIDBAgDBQcDBQEAAAABAAIRAyEEEjEFQVFhBgcTInGBkaEysfAUI8HR4UJSYnKCkvEVM7IkNEPCwxf/xAAaAQEAAwEBAQAAAAAAAAAAAAAAAgMEAQUG/8QAKxEAAgICAgIBAgQHAAAAAAAAAAECEQMhEjEEQRNRkSJSYYEyQnGh0eHw/9oADAMBAAIRAxEAPwDuKIiAIiIAiIgCIiAIiIAiIgCIiAIiIAiIgCIiAIiIAiIgCIiAIiIAiIgCIiAIi0/pP1nYXCS1p7eqLZGGwP8AG/QeAkrjaXZ1Jvo3BQsftqhQ/wB6tTp/zva35lcK2/1jY/EkzU7Gn+5SJb5Fw7x9Y5LVahJkuudTNz66qt5V6L1gb7P0HV6z9mN1xbD4Co7/AItK+M60NmEx9rYPEVG+7mhfnctnz9lEqvA7o434+C4sjZ14aP1hs/bNCuJo1qdX+R7XesGymr8g4XEljw5ri1w0LSQ4eB1XTei/W/iaDQ3Ej7Q0QJJioP6oh39V+a78ldkPhb6O4ouZ1evCiB/2tb+6mPxWOj184efvMLWaOLTTd7SFLnH6kfjkvR1BFruwOsDA4yBRrtzn/wAb+5U/tdr5StiUlJPog012ERF04EREAREQBERAEREAREQBR8dj2UabqlRwaxokk/VzyWdzoEmwC5B0y6VfbapYw/cUyQ3+IjV5/DlfeqsuVY42XYcLyypHnpb09rYuadGaNDfuqPH8RHwjkPNaY/BwNL+ysH1NbR9bisVMW0XmvNKTtnswwRgqRXPw0fnZQ6mE11zDfaFd1svwzBVdWtfcDpujzU4zbIygkVT2aX1m4/VYRSEmYJ9FaupjKeenLiqs1hci/JXxdmaUaMHZ9/zWbS028VgFUHestJkmSDrePFTZUSXkxBMlYqtYt3AqRS2cXnuvAMWY6QTz5hRX4dzYDt/tfeq01ZNp1Z4FzbUXHEHdB8V0zoX1uV8MG08cDWpaNqi9Ro/i/fHjfmVzSpUykCLqTnkD5Wi3gu21tFbinpn6o2ftGnXptqUnh7HCWuaZB/XkpK/OfQXpzUwFXeaDj95T/wDZs6OHvEHl+g9nbRp16TatJwex4lpH1Y7oWjHk5afZlnDj10SURFaVhERAEREAREQBEWPEVgxrnHRoJPgBJQGh9ZnSrIPslN0OcJrEbmHRvi6L8vFc8pNgcANAvO0Me6tWfVcbvc5xvxNgPAQB4L12gAEFeNlyPJKz3/HxLHGjw8rw+pA5L52oI5cVAr4wAkXXIwssnko+YgEknfIjhzXt9TXfadfwXqo4NaOPP3VRXrAiZ1Pty8ldGNlEp8TLiK4FgYBEcr3VJUbDj7XUytiARDTIGpOpUCJNjvsFpgqMk5WScDs41HGTAAn3EwrrAupnuRMCdbEc/O6wsxf3YaImDJ5SJE81Cw+Jy1GuA0MeVlXJOROLUKJO1jaARa4O8eB8/ZRvtvaHKYBjUxeOI4r3jnQXCNfDx1Va6kBuuNFKMdEZy2SRAJJkg81HqOIdY2WV1SW7uawPp6KSRW2SWVvfWVv3Vf08ODrCjVP/AE9Q3/gcbB4/h3H13LnrmWEamFKp04Gs+K49bQq1R+tQV9Wm9VO2XV8A0PdmdRJpknUgQWz5GPJbktMJco2Y5R4ugiIpkQiIgCIiAKs6TsJweIDdeyqR/aVZr4RK5JWqOp07PzVTdYknT6C9uxAIFpj57/JbB046FVsJVc+m0uoOJLSJtP7LuY0HGy1Frpi3HVeX8dOme4snJWjK/HRExEmRpFoEWWLD1R2jhG+Ba3r4rH9nc58gHiLH64qZhNiYhxzCm8iY+F2nop/hSK22RMTiuIO8G5nwUDFPBaIFhMDnzVpjtlVmznpvF7d0x5Krc6CREj5X3qyNeiqV+ytqNIE3BNj5LzQ1spWLzHd/hYjSAN7chorrKGSO1tG5YTBMz5cl5Y69r+il4fZtSoYZTe7wa46+Si2l2S2zw+vJkrw2hN1seA6ucdWuKGQH9qoezHobnyC2rZnVHSA++xeY2tSYT4955v6KDyRS7HvZzXsWxfU/gvExz8OC67T6ssCIl9cga3ptnzgrM7qzwJENNdnPM0+stVXzxO0cfpwfLVTKVMLdNo9U9QSaFdtQcHjI7wm7T5wsPRHq4xGJrBtRpp0WH7x8i/8ACwjVx47lLkpaR1UlbOh9TeznU8C6o4R2tQub/KAGg+oK31Y8Nh202NYwBrWgNaBoABACyLbjjwjRhnLlKwiIpkAiIgCIiAIiID45gIgiQVR47onSeZYGtPAtaR8leoq5445FUkSjJx6NRq7ErM0bP8gb8rKC97myHSCNxn5LfFGxuz2VRDxPA6EeBWKfhfkf3Llm+ppB2nVbAaZncQIiN8ry5rXmKlCg/wAabfe2qssXs9lOoWtOaOMTx/JeBTE/X1wXlZMk4Scfpo1xUWrKX/TMGTfA4cjjkI+RUStsnBicuBw88Swnx3q8qYcAaCIM7o3fXgq/FQPH8iAf+RK58sn2ycYJkJmPNIdxtKnu7lKm0+w8FDrbfruMGo6NNQBrraF5xbMtwREO48f8qsxdUzOk7ucq+L5Fygl6N72NWL8OxxkkgiTfepLaJUHohszEVMOOzdSY0OcCXB7nSI0aCB7rY6fQ8H/dr1KnENim30b3o81ph47nFMxTnGMmrKJ216DXdndz9CGNL78Lb1YUqFV/wYZ/jVLaY9Lu9lseA2TRoCKVNrPAX8zqVLV8fD/M/t/v/BTLOv5V9ygw3Rpzv994I/cpy1v9Tj3neyvKNFrGhrQGgaAWC9otePDHH0Uym5dhERWkAiIgCIiAIiIAiIgCIiAL44wF9UPa1XLSdGpt6/pKhOXCLl9DqVujW3vlxcd8kr6afNfGiV9Lvb8/or5hu1bPSIWPfcAXuD+Hp3h7qrq1jaNdx0/ZGniYVjIku1MempEeeVQ8bRh7Tua5wOk2y/kfUIl7Lo60U+Na5sFzZAaSRu+EkmOM2hUlRo0I3+0mPwV1iG5srjoGVDEgSYv5kCPNVLyZzRE5THnl9LBaoMtR0HqsxU0qtPg5rx4OEfNvut5XLerbGZcUWzZ7XN8x3h7ArqS9fxpXD+h5XkxrIwiItJmCIiAIiIAiIgCIiAIiIAiIgCIqrb/SfDYNmavUDZ+Fur3fytFz46IErLVVHSPFtYxudzWiSZcQNBz8Vy7pJ10V6ktwjOxb++8B1Tybdrfdc/xW0ald2etUfVcd7yXHynQcgs2d84OKNWLE+SbOxv6aYJnx4mnPI5v+IKxs6aYAz/1LNOf5ea4lUc0FYHVgdJWBeFF9tml6O70sfRqH7qqx4kDuOaTBndM7vdRtoVxlBIMksMgaue4A+zYXDGugyCQRoQb+oWzbC6e1qRa2q41abbX+MA898G4BUZeE1uL/AGOrIdGxIjvENJ7N8t3AAk+EGfZVeJZla1wiGsy2kx3tBN94KsnVWvotq0stSmaWgJkyYAPm6DvEKm2phy1rQNAwkTrMgRbfp7KmMHdF0ZGfo3XyYum4bqjZ8Jg+xK7UuFYYxVzA6uaWxOggaeIXU+lHTvC4ARVfmqES2my7zwnc0cyR5r0/FdX+xi8pW0bEi45jOuHGVnEYagym3i6ajvwaPQqrr18diO/WxVU8AHFjfJrIaPRWz8iEOyqHjzkd3RcIp43F4a9PFVRG4vc4f2ukeyudj9b2IpuAxNNtWnvc0Zag5x8LvZRh5UZHZ+NKJ15FD2TteliaTatF4ex2hG47wRuI4FTFqTszBERAEREAREQBEVR0r2+3BYSriHXyDuj95xs0epHlKHUr0a/1h9YzcA3sqUPxLhMH4aYOjn8Twbv1014Tj9p1a9R1Wq91R7tXOMn9ByFl4x20XVnuq1HFz6hLnuO8n5DkoNSpa11Q3yNsYKCMlTEaiV4dVtYry2NdF4lco6eXarw58cysufj+K8kcl0UY8y9UyvuULy0jgukTdege0yHVMMTauxwZfSoBI8jEK/2kRIJMk5WHiHNgz4SFz7YLnfaKIabiowCOZ/yt5r0bCTGUkxrdw7olY8sUpGiB4pEsjeWtP16rXS51as6pUcXOc6SSZJnmr3P908jc1wnmNfnCotnVADJ+rrkPZ2dWjaNl4Ds4i8+wU/aNcBnCNDz3LBsqtLZNgfkFKxNAVGENPL84WOX8Vss/QjU6Pa4dpcbm55rXMRRnMGjf7BbHUw72UqbGwY+M8PzUGpUDXncWi/CCpQfFuiTjyQ6u+lRwOKax7ooViG1BuaTZj+UGAeR5Bd9BX5e2pQLXOJiCbD65LufVZtd2I2bSLzLmF1Mk78h7s/0lvovUxT9HmZoVs25ERaTMEREAREQBcg6+NsGcPhm6d6s8erWf/T2XX1xDrwwDm46jVPwvpZRwlj3Ej0e0qE3otwq5HNHMsN3JeHtAUl7JuPqV5p08zSCLjT9Oaos2uJGy2kjyX2ncSQpD6JFMCL+G9e+zzAbtP1sjkd4kdlLvaWC84kiNFKAgmCdRryUTFPnQanVE7ElSIrX8V8GsoKkWiQto6M9A8TjQ15b2VA/+V2+NcjdT5wFKUlFWykz9XmxDWr9rH3dK5J/e3AcTHejktn2lhu+6AYzS7l3d3r7racLs6jhaDaNEQxk66uJu5ziNSbeQha7tGiM4doHHMeQA/NedLJzna6NGMraWDNSk9rBLsj3R4Aud7ArW9j4CpWeKdJjnu4NEx47gujdB6zWVnuIl/ZkMB07xiSeQW2dHNkU8NTy02gcTaSeZ3q2Ekl+5HLKmaRhOi+KpgdpROX+Zs+mnuvlY1GyA3LwDrfoupCrIWOvRY9sOa0+IXHit3ZBZ37Ryym5waSRc8763sqTaGHdnkWLrHwW/bX2PlkstrAIkfmtXa50ua8NDhdkTBHKd91VuLs0RkpLRre3omBrv5rrHUtH+nGDJ7apI4WbAPlB81y3GYMw57tSfQaroPUUSaGJ/d7Vsf2X/AAW3C9r/AL0ZPIWrOnoiLaYgiIgCIiALVesXoj9vwhayO2pnPSm0mILSdwIt4gLakXGrOptO0flYU8jnU3tLXNJDmmxBBi4XtkTzuF3fpr1c0cf9409lXAjtAJDhwqC0+Oo9lpeH6mcXMOr0Wtn4mh7neTSBfzWWeOS6PQh5EGtnPKtMxxPpdYnjmRoDpHkNV0Pb3VRWpHLh6zandBIqDI6byQRIiQLfNU1HqyxzzDhTYLXLwfTKJ81Q8kU6bLucWrRp9TWPTj4qIzZ9Wq4U6TTUcZs0H3/VdOwXVE1pBxFcu4tpiJ/qdePRbVs/ZFDDty0aYbaJ3mOLj53Ki/IjHoqlKzm2werNwObEnwY243HvH1EBbxgcWKByiclhHCLW4FWuJAPLyvuvHHVV2NpyCTffxj8/8eKyyzPJ2diiRjXSLEQRZa/jX5ZB1d3Y8rgcl6wG1sr+zcZaT6H8iveMp5ngkaEyfL8lyOnRZxojbExWSs06SI9Qt/weIkWXL69UB5A+IRHncR6LYMP0i7LJmktzSYMfCLDwkifBdyRbSoTjy2b5TxFljfiVBw+ODgCd/It14A3hRto42NDwXFkfRmUdnnaOMEGfFaLtTE5nZhYhzCOQn8lcbV2jNvGVD6I0adXHU6dRoex+cEHT4SR7q7GuRoS4KzWsbWfXqdm3vOJgNbcknQDmu39A+jH2HCNpOjtHEvqRfvOiwPAAAeRUnY3RLC4VxdRota4/tGXO8ATp5K5C9PFi49nn5cvPo+oiK4pCIiAIiIAiIgCIiA1raz5rnlA9v1Xik6QvePpzVcf4l8par5zJbyyf6m9VxR8qUZHE29DwVbUtJ4TI3XPuFcPby1/Lj4Kr2h8B46iZ+rwpuLOxPT6QdTBGtja48p5kqhx+n1dWGx8aHtqM3sdY7o/RUO0sdGYE2sB43XIx2kWxRre0DDwZt+B087fNWdDHE4Z7jdzJHMgQR5xI8lrOIxUn+rXzKsdlVXFtQMNxDtxkTB15ErVKJO7M7K2aoC0BxIkToIABLuUTbiVl2VhnVXNLgXNm0ENGXUuefLQXgKNUwzs+d2Vrc0FpkufGpDQe8MwPqrmlUHZ9oB2VAAkTbMZizef4qqT1oOXolUdoinmy/AJcCdCB8R4qH/rXaVXRoSL6CAIFzvJkryaWbvVj8IHcF8wN8ojTcFVbXe6kRScAwRnIFzfTNFweS4kpOvZxJIybSxwIJabmZKydDsQW4ltUEdy99BuHuQFTVqDyYNMg62MtuN5U/AbUp0SACSd41Eyr2+K12RlvR33CVMzGneQCfRZ1rfQ7Ek0yHPzON4EwJ3TotkXpYp84pnlyVOgiIrDgREQBERAEREAUbE45rLangs1Z8NJ4ArVds7R7Nj3tALom/rCz5sjgtEoq2TXuzgkX7zvmfryWO8z4LWOi3SFzmvFVuRhl4JO6WtMcp14QVdf61QeIa4B5zhvLIYk6WOg5rxpp8nRuSomPrggmfhsfkJVfjwS2Lbx6TK1zb+2ajCC01DlcwkOAGYNdMW3fmo1PpM6sHAAte4FrWA2AA+LNGtzZIcn2WcKPeH2h2Veo2QS+REjQNzT6GFqm2dqEvO4e08uan42q15NQyxwp/FlgPL4bIvY90g+HFSqOzKVN32hxH2cU2lrXm7nlpsPMx4q6NRdsk5JI0uHFzW5TJggb78fn6La+jexwGVKj+6QSO98JykjcfiBj0KqKm0g6rVq1qTGipEtOoj4RTMyBzFio7OkBp0hSZcEzrJsbB0j4Ty5q+alNUirlRsWDfTaHM7MvMudIJFibAGAS22ilvNOoztapa8U2kMplwFMcQeLogCVp1DbBE9xrnEGSZAHhwVjRcC0FoMvEkR3bGHW5WPmqnjcXZK0y6p0a9QOyONLOMwp90ZGloBJduk6eZVNW2ViyHtotztdJfUEku0tnfp5aqxxPSCrT/wBhjSbMtdwyvuIOoIm8rPUpYjEVKjWPfSY5wLqdUNey7b5GuEDvSup0c2zTWY6o1hp3F5dffpB4/wCVP2biHUyIhhEkkQ6CNNxGu7xWbG9F2U3Bv2gb8xcHA2vEabuKn7BwZ7Qswr3SROaItv103FXPi+iO+zfOiVaq3vv7R+Ygty2nx910Gk8kAkETuOvmqPojs6pRpZajs2kCIA8DoQr9bMOPgjFOXJhERXEAiIgCIiAIiICFtaq5rLaTc8lzrbG2w097MGlxbniW343+tV0vHUQ6m4G1tfDwXPNtYClUce0PdG6Dqd9766aLz/JbjK/7GjDTNN+0Q4N+8YO9FQuJYQSCRlAMggQvNSuaD2VQ5tVggODXXD5JEzqMxB8l92hhnMqAUzIAIZMDQS7u/mL81g2bsUPBcajqbpN8stnxBu6bws9J7ZrTpGXB9IDWqAV3F+XKQWjv5g46xuh2nhZWmOee3DmUA8ZX2zQDAgy11p+G+9YMUaDOz7U/eNberTAFjPxWkTwVado1cznMc2HOyybyLQJP7MGY4hOFu0iNtlptamH06LRSbZ5fd05ReRO8kmYncvjNtipRD2MaAx0Cm+Ltbq6TpbNeNQodWo6jWyVHUn5mjs9zRBuCP3iD4LWNpbXayr3Q2o6Dmc2QC45pA/hE6DWCpLG5ELRbbYrvq1M9RzmUnO7PMCH0wDAIAbAI0PlxUHK2lIpZKjy17HCoCC0kGSwm2mkrAzH06wax5cLakkhtzAa3SN1+JUXEYxhytLBLbSCbwTrdXRg+iNmTZeBqVH5GXcQTu0A+ZNlPfhatNwkOZAEgTYnVsm02FpVW7GPYMrT3TcAagyLg7jZWeM6UVnju1HODmBtQPaHNJ4wd43FdkpWdWixwuNoUQXBri8nLMjulpkENGl7GVmxfSoOzOLcxfTLCBMF02dHELVm94ydd/j/lWWx9i1atRsMeG5rvymGwb3ixuFU8cVtk+TJuEwGJrEB4qODSLOk7pmDoF1rob0O7AB775mg5d1+LSOCtujvR8UaYzOzkgXOvqr0BbcWPSkzJOd6R8AXpEV5UEREAREQBERAEREAVTi+jzH5jYOIseBnXmrZFXPFGbTkuiSk10c/xfRdoc7PTGY/tSTm3a7pVPiOhr6rXsc8U6diKbBEgfxG5H6rqlagHiHCQsbcAwNgCPn6rJPxp3+Bl0MyXZxXE0qeEp1KVRhJEHe4O1LRO67YutOw+Pqtql47onNECJNjANgY5Lq3S7oK/tc9Mudmkk960aaTJ/NVX/wCaVXNDy0lx3Gxtf6lMcGtNbLXKPdmgV8QC8vaDOvfuZG/0+SjNwBqOGRgmoYgAgZp15eK6ng+qxzXsMGCWl0wQ3c4X1Gq3Lo90GoYcA5AXibwOY+St4yfSIOcUcCPRitSaX1AGzYCQSfMbljobEe8Zg0kTA4kxuX6PxXRehUIzMGUAgt3HgT7rOzYFAU20xTaGtMgARfjZS+ORD5I/Q/P1Dow4tyvGV8S1sgGTo07sx4WUvZ/RHNUgteGZM7HgDvG1nXhpBlscp3rudPo3h2tc0Umw5wceJIdmBnkSpFfZdJ+rGzxgA8PkovDJ+zvyr6HH9h9XLqrmskCBmqOuYJPwjidOAueC6JsnoSKDp7Vx70i0e2ntuWxYfDNYAGjQQsqmsMa/EQeWTPgC+oivKg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98" y="4854717"/>
            <a:ext cx="2082924" cy="273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6096" y="323453"/>
            <a:ext cx="619085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Радіус круга     </a:t>
            </a:r>
            <a:r>
              <a:rPr lang="uk-UA" sz="32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(за № 152)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888" y="4139877"/>
            <a:ext cx="8280920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Самостійна робота.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latin typeface="Calibri"/>
                <a:ea typeface="Calibri"/>
                <a:cs typeface="Times New Roman"/>
              </a:rPr>
              <a:t>- Накресли коло, радіус якого дорівнює 1см 5мм. Проведи в цьому колі два радіуси.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wUIBAL/xABAEAEAAQMCAQkDBwoHAQAAAAAAAQIDBAURBgcSITFBUWGBoRNxkSIjQmJyscEUFTIzQ1KSorLRJWOChKPC8OH/xAAbAQEAAgMBAQAAAAAAAAAAAAAABAUCAwYHAf/EADIRAQACAQICBggGAwAAAAAAAAABAgMEEQUhBhIxQVFhEyJxkaHB0eEUI0KBsfAyQ1L/2gAMAwEAAhEDEQA/ALxAAAAAAAAAAAAAAAAAAAAAAAAAAAAAAAAAAAAAAAAAAAAAAGO/ftY9qq7fuUW7dEb1V11RTER4zKG6zyl6LgzVbwouZ92O238mj+KfwiWF8lKRvadknT6PPqZ2w0mf749ibCl9R5T9cyZmMSjGw6Ozm0c+r41dHo0WTxbxBkzM3dYzI37KLk0R8KdkW2uxx2Ruu8XRjV3je9or8f773Qo5vnWtVqmJq1PNmY7ZyK/7striPW7M72tXz6f9xXMessfx9fBvnopl25ZI9zosUVhcofEmLMc7MoyKY+jftUz6xtPqlWk8q1muaaNX0+q333cernR/DPT6y201mK3kg5+juuxRvERb2T9dlljXaRrmm6za9ppuZavxEb1UxO1VPvpnphsUmJiY3hSXpbHaa3jafMAfWIAAAAAAAAAAAAAAAAAAAAiHF3HmBoM14uNEZefHRNqmfk25+tP4R0+5ouP+PqrNVzS9CvbXI3pv5VE/o99NE9/fPZ2d6rJmZmZmZmZ65lA1Gr6vq07XV8I6P+liM2p5R3R4+1tNd4h1PXb3tNRyaq6Ynem1T0W6PdT+PW1YK21ptO8uzx4qYqxSkbRHgAPjYAAAAyY2Rexb1F/Gu12rtE70126ppqj3TCxuFOU25bqoxeIY59HVGXRT8qn7VMdfvjp8JVqNmPLfHO9ZQtZoNPrKdXLXfz74/d01jZFnKsUX8a7RdtVxzqK6J3iqPCWVQnB/F+bw3kxTE1XsGur53Hmf5qe6fSe3vi8NL1HF1XBtZmDdi7YuRvFUdnhMdkx3LfBnrljzef8AE+FZdBfnzrPZPynzesBvVQAAAAAAAAAAAAAAAAr7lN4vnTrU6Pptzm5d2n5+5TPTaonsjuqn0j3wlXFOtWtA0W/n3Nqq6Y5tqifp1z1R+M+ES58y8m9mZN3Jybk3L12ua66565mULV5+pHUr2y6Xo9wyNRk9Pkj1a9nnP2YgFU70AAAAAAAAAASfgXiq7w5qO12qqrT78xF+318368eMeseSMDKl5pbrQ0ajT49RjnFkjeJdOWbtu/aou2q6a7ddMVU1UzvFUT1TD7VpyScRzdt16Hl171W4mvFmZ66fpU+XXHhv3LLXmLJGSkWh5hr9HfR57Ybd3Z5x3SANiGAAAAAAAAAAAAAw5uTbw8O/k3f1dm3Vcq90RvP3D7ETM7QqHla1qc3WqNNtVfM4VPy9u25VG8/CNo+KCM2bk3M3Mv5V+d7t65Vcrnxmd5YVBlvN7zZ6todNGl09MMd0fHv+IAwSwAAAAAAAAAAAHq0zOvaZqGPm407XbFyK6fHbsnwnq83RunZlrUMHHzMed7V+3Tcp90xu5oXLyRalOVw9cw66t68O7MR9ir5UevOTtDk2tNPFy3SjSxfBXPHbWdp9k/f+U6AWjhgAAAAAAAAAAABF+UnLnE4Pz5pnaq7FNqP9VURPpulCB8sVyaeGsaiJ/Ty6d/KmuWrPO2K0p/C8cZNbirPjHw5qcAUT1IAH0AAAAAAAAAAAAT7kdy5ta/lYsz8m/jc7bvqpqjb0mpAUp5Mrk0caYMRPRXFymf4Kv7NunnbLVXcVxxk0OWJ8Jn3c17AL15cAAAAAAAAAAAAIByy0zPD+HV2RlxH8lSfodyr43t+EL1yI/UXrdz15v/Zp1Eb4rLHhNorrsUz4x8eSkQFG9RAAAAAAAAAAAAAAEm5NqedxrpvhNyf+OpGU05Jcb23Fftduixj117+/an/s24I3y19qBxO8U0WWZ/5n+F1gL15YAAAAAAAAAAAANdxFgfnPQ87CiN6r1iqmj7W3yfXZsSXyY3jaWeO80vF69sc3MExMTtMbT3CR8oGkTpHFGVRTTtZvz7e13bVT0x5TvCOKC9Zraay9Z0+aufFXLXsmNwBi3AAAAAAAAAAAAC1ORjAmnF1DUKo/WV02aJ+zG9X9UfBVdMTVMRETMzO0RHa6H4S0n8y8P4eDVG1yijnXftz01es7eSZoqdbJ1vBznSXUxj0noo7bz8I5z8m4AWzgAAAAAAAAAAAAAAEN5T9AnV9D/KsejnZWFvcpiI6aqPpR6RPl4qSdPz0qS5R+FatE1Gc3Et/4fk1b07R0Wq+uafd2x8OxXa3D/sj93YdGuIxEfhMk+dfnHz96GgK52QAAAAAAAAAAD1aVp2TqufZwsK3z792ramOyO+Z7ojrIiZnaGNrVpWbWnaISnkv0CdV1yM29Rvi4MxXO8dFVz6MeXX5R3rsazhzRcfQdJs4GN08yN669tpuVz11T/wC6tobNd6fF6Km3e8y4tr51upm8f4xyj2fcAb1YAAAAAAAAAAAAAAPNqWBjanhXcPMtRcsXaebVTP8A7onxekJjflL7W01mLVnaYUBxhwrlcN5vNriq5h3Jn2F/br8J7qvv7EfdLZ+DjajiXMXNs0XrFyNqqK46J/8AviqDi/k+zNJqrytLivLweuaYje5ajxjtjxjzjtVWo0k09anY7zhHHqZ4jFqJ2v490/Sf7HghACE6UAAAAAABtuH+HdS4gyfZafYmaIna5er6KLfvn8I6X2tZtO0NeXLTFSb3naIa/CxMjOyreLiWqrt+7VzaKKY6ZleHA3CVnhvD9pd5tzUL0fPXI6qY/cp8PvnyejhPhLB4bx/mY9tl1xtdyKo6Z8Ijsjw+O6QrXTaX0frW7XB8Z43Or/Jw8qfz9gBMc6AAAAAAAAAAAAAAAAAAEgCK8R8CaPrc1XotziZdXT7axERzp+tT1T6T4q51nk617Tpqrx7NOdZjqqx/0vOien4brwEfJpceTnttK30fG9XpY6sW61fCef3cyX7F7GuTayLVdq5HXRcpmmY8pY3TOViY2XRzMvHtX6P3btEVR8JaXJ4J4byZ3uaTYpn/AC+db/pmES2gt+mV/i6VYpj83HMeyd/ooAXnPJ1wzM9GDcjwjIuf3ZbXAHDFqd40yKp+veuVffUx/A5PGG+elGj7q290fVQ7d6TwnrmrTTOJp972c/tbsezo+M9fluvTC0TSsCYnC07FsVR9Ki1TFXx23bDZtpoI/VKDn6VWmNsOPbzmflH1VzoHJbjWKqb2uZH5TXH7CzvTR5z1z6LAxcWxh2KLGLZt2bNEbU0W6YpiPKGYTMeKmOPVhzer12o1dt81t/Lu9wA2Ig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22" y="1209499"/>
            <a:ext cx="36672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312253" y="2588736"/>
            <a:ext cx="935186" cy="103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64348" y="2048784"/>
            <a:ext cx="415498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"/>
                <a:cs typeface="Times New Roman"/>
              </a:rPr>
              <a:t>R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7328" y="1790270"/>
            <a:ext cx="389850" cy="109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6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60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6" y="636167"/>
            <a:ext cx="3284747" cy="42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796">
            <a:off x="6468401" y="843464"/>
            <a:ext cx="2471153" cy="22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0" r="67525"/>
          <a:stretch>
            <a:fillRect/>
          </a:stretch>
        </p:blipFill>
        <p:spPr bwMode="auto">
          <a:xfrm rot="-1002962">
            <a:off x="435777" y="524978"/>
            <a:ext cx="2219138" cy="22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48421" b="59853"/>
          <a:stretch>
            <a:fillRect/>
          </a:stretch>
        </p:blipFill>
        <p:spPr bwMode="auto">
          <a:xfrm rot="9734968">
            <a:off x="4088253" y="1716677"/>
            <a:ext cx="1716857" cy="23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>
            <a:off x="911808" y="2906626"/>
            <a:ext cx="1907618" cy="18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4" r="24525" b="61806"/>
          <a:stretch>
            <a:fillRect/>
          </a:stretch>
        </p:blipFill>
        <p:spPr bwMode="auto">
          <a:xfrm rot="12037516">
            <a:off x="7103691" y="4017827"/>
            <a:ext cx="1834114" cy="254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 b="59853"/>
          <a:stretch>
            <a:fillRect/>
          </a:stretch>
        </p:blipFill>
        <p:spPr bwMode="auto">
          <a:xfrm rot="9262612">
            <a:off x="4088254" y="4812294"/>
            <a:ext cx="1368585" cy="19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7422211" y="1319443"/>
            <a:ext cx="1905868" cy="18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2896430" y="5207776"/>
            <a:ext cx="1905868" cy="18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2341645" y="367484"/>
            <a:ext cx="1905869" cy="18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4564283" y="2668636"/>
            <a:ext cx="1905869" cy="18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Лист406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04" y="7223689"/>
            <a:ext cx="336021" cy="3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3785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5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960" y="423060"/>
            <a:ext cx="6120680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Робота в парах.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i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Приклади </a:t>
            </a:r>
            <a:r>
              <a:rPr lang="uk-UA" sz="3200" i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№ 148.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i="1" dirty="0" smtClean="0">
                <a:latin typeface="Calibri"/>
                <a:ea typeface="Calibri"/>
                <a:cs typeface="Times New Roman"/>
              </a:rPr>
              <a:t>Записати тільки відповіді.</a:t>
            </a:r>
            <a:endParaRPr lang="ru-RU" sz="32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112" y="3491805"/>
            <a:ext cx="612068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Робота з іменованими числами.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3м 40дм – 25 дм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17 кг 680г + 261 г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3год. 23 хв. + 34 хв.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3200" b="1" i="1" dirty="0" smtClean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50249"/>
            <a:ext cx="2567930" cy="344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0" y="2699717"/>
            <a:ext cx="3240360" cy="392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7944" y="423060"/>
            <a:ext cx="7488832" cy="142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Розділи кути на три групи  </a:t>
            </a:r>
            <a:endParaRPr lang="uk-UA" sz="3200" b="1" i="1" dirty="0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       </a:t>
            </a:r>
            <a:r>
              <a:rPr lang="uk-UA" sz="36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прямий</a:t>
            </a:r>
            <a:r>
              <a:rPr lang="uk-UA" sz="32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                 </a:t>
            </a:r>
            <a:r>
              <a:rPr lang="uk-UA" sz="36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гострий</a:t>
            </a:r>
            <a:endParaRPr lang="ru-RU" sz="3600" b="1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07864" y="1259557"/>
            <a:ext cx="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07864" y="2411685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84128" y="2737067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92540" y="4283893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24710" y="2374460"/>
            <a:ext cx="792088" cy="10081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52480" y="2374460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40012" y="3576253"/>
            <a:ext cx="100811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4008" y="3563813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64248" y="2737067"/>
            <a:ext cx="720080" cy="589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92540" y="4283893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56336" y="5364013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80272" y="4499917"/>
            <a:ext cx="581260" cy="877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9088" y="3864285"/>
            <a:ext cx="3004927" cy="36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89726"/>
            <a:ext cx="256698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5322" y="6084093"/>
            <a:ext cx="1505540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тупий</a:t>
            </a:r>
            <a:endParaRPr lang="ru-RU" sz="20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384128" y="5680038"/>
            <a:ext cx="540060" cy="1011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44068" y="5680037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423060"/>
            <a:ext cx="8064896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Підсумок уроку.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Що таке радіус круга?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- Як дізнатися чому дорівнює діаметр   круга?</a:t>
            </a:r>
            <a:endParaRPr lang="ru-RU" sz="32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4048" y="3491805"/>
            <a:ext cx="6696744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Домашнє завдання: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Розв´язати за схемою, № 154.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latin typeface="Calibri"/>
                <a:ea typeface="Calibri"/>
                <a:cs typeface="Times New Roman"/>
              </a:rPr>
              <a:t>Записати цифрами числа, № 155 </a:t>
            </a:r>
            <a:endParaRPr lang="uk-UA" sz="3200" b="1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2988927"/>
            <a:ext cx="3456384" cy="43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олнце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23148"/>
            <a:ext cx="3430974" cy="32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TLVE0Jp6LkL26Q5DlIJpo8smqvAktGmPsqvicvBv348td7xaeurQ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56" y="4859957"/>
            <a:ext cx="2443335" cy="24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555701"/>
            <a:ext cx="89503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Рудакова Лідія Володимирівна,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1105"/>
      </p:ext>
    </p:extLst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пия шаблон-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шаблон-4</Template>
  <TotalTime>69</TotalTime>
  <Words>220</Words>
  <Application>Microsoft Office PowerPoint</Application>
  <PresentationFormat>Произвольный</PresentationFormat>
  <Paragraphs>51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Копия шаблон-4</vt:lpstr>
      <vt:lpstr>шаблон-5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Галкіної інни Анатоліївни,  вчителя  початкових  класів МОУ «Водоватовська СОШ»  Арзамаського району,  Нижегородської області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Lidija</dc:creator>
  <cp:lastModifiedBy>Lidija</cp:lastModifiedBy>
  <cp:revision>10</cp:revision>
  <cp:lastPrinted>1601-01-01T00:00:00Z</cp:lastPrinted>
  <dcterms:created xsi:type="dcterms:W3CDTF">2012-10-02T18:03:48Z</dcterms:created>
  <dcterms:modified xsi:type="dcterms:W3CDTF">2013-07-20T10:29:06Z</dcterms:modified>
</cp:coreProperties>
</file>