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62.xml" ContentType="application/vnd.openxmlformats-officedocument.presentationml.slideLayout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Override8.xml" ContentType="application/vnd.openxmlformats-officedocument.themeOverride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</p:sldMasterIdLst>
  <p:notesMasterIdLst>
    <p:notesMasterId r:id="rId45"/>
  </p:notesMasterIdLst>
  <p:sldIdLst>
    <p:sldId id="256" r:id="rId21"/>
    <p:sldId id="257" r:id="rId22"/>
    <p:sldId id="258" r:id="rId23"/>
    <p:sldId id="259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EE16E-6631-4FB0-B250-D53B9537D8B4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1748-C8C2-4890-BF72-0BA6633D0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86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uk-UA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F62A5CA-5BD9-4C39-9043-BD295D4118E7}" type="slidenum">
              <a:rPr lang="ru-RU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8F29-59A4-4B9C-A225-F74DDC765F54}" type="datetime1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Вчителька початкових класів Новотроїцької ЗШ І-ІІІ ст.№ 4 Л.В.Рудакова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EAE7-8F17-42FF-A6D3-5A9ADD965003}" type="datetime1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Вчителька початкових класів Новотроїцької ЗШ І-ІІІ ст.№ 4 Л.В.Рудакова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9F00-CD44-4543-9E65-BBFFDD583E31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778333"/>
      </p:ext>
    </p:extLst>
  </p:cSld>
  <p:clrMapOvr>
    <a:masterClrMapping/>
  </p:clrMapOvr>
  <p:transition spd="slow"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F712675-B336-42C9-8340-6415D004CF9A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40802"/>
      </p:ext>
    </p:extLst>
  </p:cSld>
  <p:clrMapOvr>
    <a:masterClrMapping/>
  </p:clrMapOvr>
  <p:transition spd="slow"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8F95B-062D-4C52-8635-2623101430D0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902646"/>
      </p:ext>
    </p:extLst>
  </p:cSld>
  <p:clrMapOvr>
    <a:masterClrMapping/>
  </p:clrMapOvr>
  <p:transition spd="slow"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CBAF-CA0B-459B-81C6-1797B72E3B1F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968321"/>
      </p:ext>
    </p:extLst>
  </p:cSld>
  <p:clrMapOvr>
    <a:masterClrMapping/>
  </p:clrMapOvr>
  <p:transition spd="slow"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B02E5-A790-468E-9248-06F5EB6EA409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431251"/>
      </p:ext>
    </p:extLst>
  </p:cSld>
  <p:clrMapOvr>
    <a:masterClrMapping/>
  </p:clrMapOvr>
  <p:transition spd="slow"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CDB0-16D2-47FE-BD06-36B051658BDB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696701"/>
      </p:ext>
    </p:extLst>
  </p:cSld>
  <p:clrMapOvr>
    <a:masterClrMapping/>
  </p:clrMapOvr>
  <p:transition spd="slow"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60C9-AEBA-42C5-B2C9-110202F95BCD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607165"/>
      </p:ext>
    </p:extLst>
  </p:cSld>
  <p:clrMapOvr>
    <a:masterClrMapping/>
  </p:clrMapOvr>
  <p:transition spd="slow"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EE5E-7E59-426E-A607-18E4F71FE93A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159680"/>
      </p:ext>
    </p:extLst>
  </p:cSld>
  <p:clrMapOvr>
    <a:masterClrMapping/>
  </p:clrMapOvr>
  <p:transition spd="slow"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3E49D-02A0-4326-A98C-DBE186EE1919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231438"/>
      </p:ext>
    </p:extLst>
  </p:cSld>
  <p:clrMapOvr>
    <a:masterClrMapping/>
  </p:clrMapOvr>
  <p:transition spd="slow"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0C641-CE7A-46C3-8815-8EB194958BE3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825674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5A93-EC63-43EA-9DBC-DCE61B2E4578}" type="datetime1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Вчителька початкових класів Новотроїцької ЗШ І-ІІІ ст.№ 4 Л.В.Рудакова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29EF-74ED-42B9-9818-DAFD49105A00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704924"/>
      </p:ext>
    </p:extLst>
  </p:cSld>
  <p:clrMapOvr>
    <a:masterClrMapping/>
  </p:clrMapOvr>
  <p:transition spd="slow"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9F00-CD44-4543-9E65-BBFFDD583E31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617253"/>
      </p:ext>
    </p:extLst>
  </p:cSld>
  <p:clrMapOvr>
    <a:masterClrMapping/>
  </p:clrMapOvr>
  <p:transition spd="slow"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F712675-B336-42C9-8340-6415D004CF9A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735171"/>
      </p:ext>
    </p:extLst>
  </p:cSld>
  <p:clrMapOvr>
    <a:masterClrMapping/>
  </p:clrMapOvr>
  <p:transition spd="slow"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8F95B-062D-4C52-8635-2623101430D0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105530"/>
      </p:ext>
    </p:extLst>
  </p:cSld>
  <p:clrMapOvr>
    <a:masterClrMapping/>
  </p:clrMapOvr>
  <p:transition spd="slow"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CBAF-CA0B-459B-81C6-1797B72E3B1F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926580"/>
      </p:ext>
    </p:extLst>
  </p:cSld>
  <p:clrMapOvr>
    <a:masterClrMapping/>
  </p:clrMapOvr>
  <p:transition spd="slow"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B02E5-A790-468E-9248-06F5EB6EA409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487054"/>
      </p:ext>
    </p:extLst>
  </p:cSld>
  <p:clrMapOvr>
    <a:masterClrMapping/>
  </p:clrMapOvr>
  <p:transition spd="slow"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CDB0-16D2-47FE-BD06-36B051658BDB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093440"/>
      </p:ext>
    </p:extLst>
  </p:cSld>
  <p:clrMapOvr>
    <a:masterClrMapping/>
  </p:clrMapOvr>
  <p:transition spd="slow"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60C9-AEBA-42C5-B2C9-110202F95BCD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049193"/>
      </p:ext>
    </p:extLst>
  </p:cSld>
  <p:clrMapOvr>
    <a:masterClrMapping/>
  </p:clrMapOvr>
  <p:transition spd="slow"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EE5E-7E59-426E-A607-18E4F71FE93A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482022"/>
      </p:ext>
    </p:extLst>
  </p:cSld>
  <p:clrMapOvr>
    <a:masterClrMapping/>
  </p:clrMapOvr>
  <p:transition spd="slow"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3E49D-02A0-4326-A98C-DBE186EE1919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325431"/>
      </p:ext>
    </p:extLst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4CA2-2D16-40A2-8F10-D87F304327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128826"/>
      </p:ext>
    </p:extLst>
  </p:cSld>
  <p:clrMapOvr>
    <a:masterClrMapping/>
  </p:clrMapOvr>
  <p:transition spd="slow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0C641-CE7A-46C3-8815-8EB194958BE3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262221"/>
      </p:ext>
    </p:extLst>
  </p:cSld>
  <p:clrMapOvr>
    <a:masterClrMapping/>
  </p:clrMapOvr>
  <p:transition spd="slow"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29EF-74ED-42B9-9818-DAFD49105A00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850326"/>
      </p:ext>
    </p:extLst>
  </p:cSld>
  <p:clrMapOvr>
    <a:masterClrMapping/>
  </p:clrMapOvr>
  <p:transition spd="slow"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9F00-CD44-4543-9E65-BBFFDD583E31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950092"/>
      </p:ext>
    </p:extLst>
  </p:cSld>
  <p:clrMapOvr>
    <a:masterClrMapping/>
  </p:clrMapOvr>
  <p:transition spd="slow"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F712675-B336-42C9-8340-6415D004CF9A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941598"/>
      </p:ext>
    </p:extLst>
  </p:cSld>
  <p:clrMapOvr>
    <a:masterClrMapping/>
  </p:clrMapOvr>
  <p:transition spd="slow"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8F95B-062D-4C52-8635-2623101430D0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31758"/>
      </p:ext>
    </p:extLst>
  </p:cSld>
  <p:clrMapOvr>
    <a:masterClrMapping/>
  </p:clrMapOvr>
  <p:transition spd="slow"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CBAF-CA0B-459B-81C6-1797B72E3B1F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763953"/>
      </p:ext>
    </p:extLst>
  </p:cSld>
  <p:clrMapOvr>
    <a:masterClrMapping/>
  </p:clrMapOvr>
  <p:transition spd="slow"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B02E5-A790-468E-9248-06F5EB6EA409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558004"/>
      </p:ext>
    </p:extLst>
  </p:cSld>
  <p:clrMapOvr>
    <a:masterClrMapping/>
  </p:clrMapOvr>
  <p:transition spd="slow"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CDB0-16D2-47FE-BD06-36B051658BDB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961686"/>
      </p:ext>
    </p:extLst>
  </p:cSld>
  <p:clrMapOvr>
    <a:masterClrMapping/>
  </p:clrMapOvr>
  <p:transition spd="slow"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60C9-AEBA-42C5-B2C9-110202F95BCD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330206"/>
      </p:ext>
    </p:extLst>
  </p:cSld>
  <p:clrMapOvr>
    <a:masterClrMapping/>
  </p:clrMapOvr>
  <p:transition spd="slow"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EE5E-7E59-426E-A607-18E4F71FE93A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900565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786D6-3014-454D-AE6C-1C5D862D5F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567386"/>
      </p:ext>
    </p:extLst>
  </p:cSld>
  <p:clrMapOvr>
    <a:masterClrMapping/>
  </p:clrMapOvr>
  <p:transition spd="slow"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3E49D-02A0-4326-A98C-DBE186EE1919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202178"/>
      </p:ext>
    </p:extLst>
  </p:cSld>
  <p:clrMapOvr>
    <a:masterClrMapping/>
  </p:clrMapOvr>
  <p:transition spd="slow"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0C641-CE7A-46C3-8815-8EB194958BE3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235000"/>
      </p:ext>
    </p:extLst>
  </p:cSld>
  <p:clrMapOvr>
    <a:masterClrMapping/>
  </p:clrMapOvr>
  <p:transition spd="slow"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29EF-74ED-42B9-9818-DAFD49105A00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978288"/>
      </p:ext>
    </p:extLst>
  </p:cSld>
  <p:clrMapOvr>
    <a:masterClrMapping/>
  </p:clrMapOvr>
  <p:transition spd="slow"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EA65-6D64-4569-9E0D-2C751F2A7C39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CAEC-25BF-495B-BBA8-E760718DA7C8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819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3D13-12E0-4DE3-8871-739AE05B37F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63B1-510F-49A5-9262-08C39A1D6C5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87171"/>
      </p:ext>
    </p:extLst>
  </p:cSld>
  <p:clrMapOvr>
    <a:masterClrMapping/>
  </p:clrMapOvr>
  <p:transition>
    <p:dissolv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F76F-0BC0-4333-9348-D39CE8ADB933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654D-8EB6-411C-8140-95D4D36A17B4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71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4522-8232-4287-A629-0BEE7CDE1CB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7D72-8904-4759-9A72-BEE03D308BE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139010"/>
      </p:ext>
    </p:extLst>
  </p:cSld>
  <p:clrMapOvr>
    <a:masterClrMapping/>
  </p:clrMapOvr>
  <p:transition>
    <p:dissolv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048E-F0D5-4D3B-A232-9098F79980DB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5085-2FAB-43D5-A1C1-EAAE3134CFF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457774"/>
      </p:ext>
    </p:extLst>
  </p:cSld>
  <p:clrMapOvr>
    <a:masterClrMapping/>
  </p:clrMapOvr>
  <p:transition>
    <p:dissolv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05B6-6288-4FA2-A607-318FA38A8FF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8215F-782B-4F2B-9257-F0A00C85B72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346866"/>
      </p:ext>
    </p:extLst>
  </p:cSld>
  <p:clrMapOvr>
    <a:masterClrMapping/>
  </p:clrMapOvr>
  <p:transition>
    <p:dissolv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00CC-CBD0-4979-B617-CD8B095AE59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28D0-FC57-4481-868D-F12FD447E57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515745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9442-FCC6-4C39-BA52-0955D35948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85290"/>
      </p:ext>
    </p:extLst>
  </p:cSld>
  <p:clrMapOvr>
    <a:masterClrMapping/>
  </p:clrMapOvr>
  <p:transition spd="slow"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4C86-163B-4E56-A82B-C303D521E53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5C66-AF21-46F8-A594-A95350CB845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226340"/>
      </p:ext>
    </p:extLst>
  </p:cSld>
  <p:clrMapOvr>
    <a:masterClrMapping/>
  </p:clrMapOvr>
  <p:transition>
    <p:dissolv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993C-B4D6-4F5D-BFA6-D1FA97F2461B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441B-10B6-4EED-8F94-1E9E2D15A92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877921"/>
      </p:ext>
    </p:extLst>
  </p:cSld>
  <p:clrMapOvr>
    <a:masterClrMapping/>
  </p:clrMapOvr>
  <p:transition>
    <p:dissolv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AF26-FDC5-45FE-9D85-923FAE31BF8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FB7C-BFBE-4544-B2D3-93EEFD2E200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374987"/>
      </p:ext>
    </p:extLst>
  </p:cSld>
  <p:clrMapOvr>
    <a:masterClrMapping/>
  </p:clrMapOvr>
  <p:transition>
    <p:dissolv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098D-A715-4A00-A920-418CD4F643F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B8555-FE14-4A76-8C0B-DDC964424AF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06308"/>
      </p:ext>
    </p:extLst>
  </p:cSld>
  <p:clrMapOvr>
    <a:masterClrMapping/>
  </p:clrMapOvr>
  <p:transition>
    <p:dissolv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EA65-6D64-4569-9E0D-2C751F2A7C39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CAEC-25BF-495B-BBA8-E760718DA7C8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958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3D13-12E0-4DE3-8871-739AE05B37F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63B1-510F-49A5-9262-08C39A1D6C5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237481"/>
      </p:ext>
    </p:extLst>
  </p:cSld>
  <p:clrMapOvr>
    <a:masterClrMapping/>
  </p:clrMapOvr>
  <p:transition>
    <p:dissolv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F76F-0BC0-4333-9348-D39CE8ADB933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654D-8EB6-411C-8140-95D4D36A17B4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169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4522-8232-4287-A629-0BEE7CDE1CB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7D72-8904-4759-9A72-BEE03D308BE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322024"/>
      </p:ext>
    </p:extLst>
  </p:cSld>
  <p:clrMapOvr>
    <a:masterClrMapping/>
  </p:clrMapOvr>
  <p:transition>
    <p:dissolv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048E-F0D5-4D3B-A232-9098F79980DB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5085-2FAB-43D5-A1C1-EAAE3134CFF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305303"/>
      </p:ext>
    </p:extLst>
  </p:cSld>
  <p:clrMapOvr>
    <a:masterClrMapping/>
  </p:clrMapOvr>
  <p:transition>
    <p:dissolv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05B6-6288-4FA2-A607-318FA38A8FF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8215F-782B-4F2B-9257-F0A00C85B72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37241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5499-2D58-4713-912E-0387B50F8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670935"/>
      </p:ext>
    </p:extLst>
  </p:cSld>
  <p:clrMapOvr>
    <a:masterClrMapping/>
  </p:clrMapOvr>
  <p:transition spd="slow"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00CC-CBD0-4979-B617-CD8B095AE59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28D0-FC57-4481-868D-F12FD447E57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881464"/>
      </p:ext>
    </p:extLst>
  </p:cSld>
  <p:clrMapOvr>
    <a:masterClrMapping/>
  </p:clrMapOvr>
  <p:transition>
    <p:dissolv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4C86-163B-4E56-A82B-C303D521E53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5C66-AF21-46F8-A594-A95350CB845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609092"/>
      </p:ext>
    </p:extLst>
  </p:cSld>
  <p:clrMapOvr>
    <a:masterClrMapping/>
  </p:clrMapOvr>
  <p:transition>
    <p:dissolv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993C-B4D6-4F5D-BFA6-D1FA97F2461B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441B-10B6-4EED-8F94-1E9E2D15A92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315202"/>
      </p:ext>
    </p:extLst>
  </p:cSld>
  <p:clrMapOvr>
    <a:masterClrMapping/>
  </p:clrMapOvr>
  <p:transition>
    <p:dissolv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AF26-FDC5-45FE-9D85-923FAE31BF8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FB7C-BFBE-4544-B2D3-93EEFD2E200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149852"/>
      </p:ext>
    </p:extLst>
  </p:cSld>
  <p:clrMapOvr>
    <a:masterClrMapping/>
  </p:clrMapOvr>
  <p:transition>
    <p:dissolv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098D-A715-4A00-A920-418CD4F643F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B8555-FE14-4A76-8C0B-DDC964424AF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47457"/>
      </p:ext>
    </p:extLst>
  </p:cSld>
  <p:clrMapOvr>
    <a:masterClrMapping/>
  </p:clrMapOvr>
  <p:transition>
    <p:dissolv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EA65-6D64-4569-9E0D-2C751F2A7C39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CAEC-25BF-495B-BBA8-E760718DA7C8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344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3D13-12E0-4DE3-8871-739AE05B37F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63B1-510F-49A5-9262-08C39A1D6C5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470805"/>
      </p:ext>
    </p:extLst>
  </p:cSld>
  <p:clrMapOvr>
    <a:masterClrMapping/>
  </p:clrMapOvr>
  <p:transition>
    <p:dissolv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F76F-0BC0-4333-9348-D39CE8ADB933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654D-8EB6-411C-8140-95D4D36A17B4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841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4522-8232-4287-A629-0BEE7CDE1CB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7D72-8904-4759-9A72-BEE03D308BE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192327"/>
      </p:ext>
    </p:extLst>
  </p:cSld>
  <p:clrMapOvr>
    <a:masterClrMapping/>
  </p:clrMapOvr>
  <p:transition>
    <p:dissolv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048E-F0D5-4D3B-A232-9098F79980DB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5085-2FAB-43D5-A1C1-EAAE3134CFF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45406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2606F-1730-4CE7-BA91-37EF5D6D00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015586"/>
      </p:ext>
    </p:extLst>
  </p:cSld>
  <p:clrMapOvr>
    <a:masterClrMapping/>
  </p:clrMapOvr>
  <p:transition spd="slow">
    <p:zo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05B6-6288-4FA2-A607-318FA38A8FF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8215F-782B-4F2B-9257-F0A00C85B72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945502"/>
      </p:ext>
    </p:extLst>
  </p:cSld>
  <p:clrMapOvr>
    <a:masterClrMapping/>
  </p:clrMapOvr>
  <p:transition>
    <p:dissolv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00CC-CBD0-4979-B617-CD8B095AE59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28D0-FC57-4481-868D-F12FD447E57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511235"/>
      </p:ext>
    </p:extLst>
  </p:cSld>
  <p:clrMapOvr>
    <a:masterClrMapping/>
  </p:clrMapOvr>
  <p:transition>
    <p:dissolv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4C86-163B-4E56-A82B-C303D521E53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5C66-AF21-46F8-A594-A95350CB845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962126"/>
      </p:ext>
    </p:extLst>
  </p:cSld>
  <p:clrMapOvr>
    <a:masterClrMapping/>
  </p:clrMapOvr>
  <p:transition>
    <p:dissolv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993C-B4D6-4F5D-BFA6-D1FA97F2461B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441B-10B6-4EED-8F94-1E9E2D15A92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395336"/>
      </p:ext>
    </p:extLst>
  </p:cSld>
  <p:clrMapOvr>
    <a:masterClrMapping/>
  </p:clrMapOvr>
  <p:transition>
    <p:dissolv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AF26-FDC5-45FE-9D85-923FAE31BF8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FB7C-BFBE-4544-B2D3-93EEFD2E200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113639"/>
      </p:ext>
    </p:extLst>
  </p:cSld>
  <p:clrMapOvr>
    <a:masterClrMapping/>
  </p:clrMapOvr>
  <p:transition>
    <p:dissolv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098D-A715-4A00-A920-418CD4F643F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B8555-FE14-4A76-8C0B-DDC964424AF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385139"/>
      </p:ext>
    </p:extLst>
  </p:cSld>
  <p:clrMapOvr>
    <a:masterClrMapping/>
  </p:clrMapOvr>
  <p:transition>
    <p:dissolv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EA65-6D64-4569-9E0D-2C751F2A7C39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CAEC-25BF-495B-BBA8-E760718DA7C8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410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3D13-12E0-4DE3-8871-739AE05B37F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63B1-510F-49A5-9262-08C39A1D6C5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537185"/>
      </p:ext>
    </p:extLst>
  </p:cSld>
  <p:clrMapOvr>
    <a:masterClrMapping/>
  </p:clrMapOvr>
  <p:transition>
    <p:dissolv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F76F-0BC0-4333-9348-D39CE8ADB933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654D-8EB6-411C-8140-95D4D36A17B4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484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4522-8232-4287-A629-0BEE7CDE1CB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7D72-8904-4759-9A72-BEE03D308BE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046951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5FB5-D263-4EDB-8CFB-9B6EF1CD7D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364665"/>
      </p:ext>
    </p:extLst>
  </p:cSld>
  <p:clrMapOvr>
    <a:masterClrMapping/>
  </p:clrMapOvr>
  <p:transition spd="slow">
    <p:zo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048E-F0D5-4D3B-A232-9098F79980DB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5085-2FAB-43D5-A1C1-EAAE3134CFF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93279"/>
      </p:ext>
    </p:extLst>
  </p:cSld>
  <p:clrMapOvr>
    <a:masterClrMapping/>
  </p:clrMapOvr>
  <p:transition>
    <p:dissolv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05B6-6288-4FA2-A607-318FA38A8FF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8215F-782B-4F2B-9257-F0A00C85B72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217996"/>
      </p:ext>
    </p:extLst>
  </p:cSld>
  <p:clrMapOvr>
    <a:masterClrMapping/>
  </p:clrMapOvr>
  <p:transition>
    <p:dissolv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00CC-CBD0-4979-B617-CD8B095AE59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28D0-FC57-4481-868D-F12FD447E57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083326"/>
      </p:ext>
    </p:extLst>
  </p:cSld>
  <p:clrMapOvr>
    <a:masterClrMapping/>
  </p:clrMapOvr>
  <p:transition>
    <p:dissolv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4C86-163B-4E56-A82B-C303D521E53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5C66-AF21-46F8-A594-A95350CB845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592950"/>
      </p:ext>
    </p:extLst>
  </p:cSld>
  <p:clrMapOvr>
    <a:masterClrMapping/>
  </p:clrMapOvr>
  <p:transition>
    <p:dissolv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993C-B4D6-4F5D-BFA6-D1FA97F2461B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441B-10B6-4EED-8F94-1E9E2D15A92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66241"/>
      </p:ext>
    </p:extLst>
  </p:cSld>
  <p:clrMapOvr>
    <a:masterClrMapping/>
  </p:clrMapOvr>
  <p:transition>
    <p:dissolv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AF26-FDC5-45FE-9D85-923FAE31BF8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FB7C-BFBE-4544-B2D3-93EEFD2E200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601781"/>
      </p:ext>
    </p:extLst>
  </p:cSld>
  <p:clrMapOvr>
    <a:masterClrMapping/>
  </p:clrMapOvr>
  <p:transition>
    <p:dissolv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098D-A715-4A00-A920-418CD4F643F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B8555-FE14-4A76-8C0B-DDC964424AF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412970"/>
      </p:ext>
    </p:extLst>
  </p:cSld>
  <p:clrMapOvr>
    <a:masterClrMapping/>
  </p:clrMapOvr>
  <p:transition>
    <p:dissolv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3585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585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588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588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5883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E6B9C3-0631-464D-9D3F-96221CBD53EA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5884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5885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6E6CCD-60BC-49B9-B0CD-E9117273C41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756512"/>
      </p:ext>
    </p:extLst>
  </p:cSld>
  <p:clrMapOvr>
    <a:masterClrMapping/>
  </p:clrMapOvr>
  <p:transition spd="med" advTm="6000">
    <p:cover dir="r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4C8B86-F109-44C2-9980-4C375E8CE21D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CD8A2-53F7-4AE3-B5E2-DD58F3DCA09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781951"/>
      </p:ext>
    </p:extLst>
  </p:cSld>
  <p:clrMapOvr>
    <a:masterClrMapping/>
  </p:clrMapOvr>
  <p:transition spd="med" advTm="6000">
    <p:cover dir="r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CD3D6-1ECF-4636-BEB8-E746338ED0B4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E5E9B-739B-4E73-A739-A51EE582C00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39793"/>
      </p:ext>
    </p:extLst>
  </p:cSld>
  <p:clrMapOvr>
    <a:masterClrMapping/>
  </p:clrMapOvr>
  <p:transition spd="med" advTm="6000">
    <p:cover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6B6F-C7A0-4204-98C4-009B65071A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918328"/>
      </p:ext>
    </p:extLst>
  </p:cSld>
  <p:clrMapOvr>
    <a:masterClrMapping/>
  </p:clrMapOvr>
  <p:transition spd="slow">
    <p:zoom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C7A31F-DB65-49AA-B254-51A3184E6366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73103-762F-4982-B527-A198A7C95B6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064720"/>
      </p:ext>
    </p:extLst>
  </p:cSld>
  <p:clrMapOvr>
    <a:masterClrMapping/>
  </p:clrMapOvr>
  <p:transition spd="med" advTm="6000">
    <p:cover dir="r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9DC84-9EAC-4372-A7E1-5F1E6E2CA7C7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92C2F-69AA-4789-A8ED-E665BA9541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91825"/>
      </p:ext>
    </p:extLst>
  </p:cSld>
  <p:clrMapOvr>
    <a:masterClrMapping/>
  </p:clrMapOvr>
  <p:transition spd="med" advTm="6000">
    <p:cover dir="r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042E09-61CB-41F4-93A6-990AD6FF2F12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3728C-006D-4FB4-BE68-672B828BFDC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885892"/>
      </p:ext>
    </p:extLst>
  </p:cSld>
  <p:clrMapOvr>
    <a:masterClrMapping/>
  </p:clrMapOvr>
  <p:transition spd="med" advTm="6000">
    <p:cover dir="r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F6AFBB-D25A-4016-9EC8-254AB9C091B7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F1371-BD13-4C9C-AC94-7901CA7E3F5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58614"/>
      </p:ext>
    </p:extLst>
  </p:cSld>
  <p:clrMapOvr>
    <a:masterClrMapping/>
  </p:clrMapOvr>
  <p:transition spd="med" advTm="6000">
    <p:cover dir="r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91E06F-7EBC-4AD7-9BDC-59C483441D77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85A76-59D5-4A06-B8B0-ED605073419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09577"/>
      </p:ext>
    </p:extLst>
  </p:cSld>
  <p:clrMapOvr>
    <a:masterClrMapping/>
  </p:clrMapOvr>
  <p:transition spd="med" advTm="6000">
    <p:cover dir="r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D2D9B7-3C62-4C66-94EF-E80380E6CB24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7DB26-6CBF-4327-8514-1A36B33AFCD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864134"/>
      </p:ext>
    </p:extLst>
  </p:cSld>
  <p:clrMapOvr>
    <a:masterClrMapping/>
  </p:clrMapOvr>
  <p:transition spd="med" advTm="6000">
    <p:cover dir="r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E00A00-1535-4224-A112-832C4D663618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880D2-75B3-4368-9AC5-D3003898AC7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833546"/>
      </p:ext>
    </p:extLst>
  </p:cSld>
  <p:clrMapOvr>
    <a:masterClrMapping/>
  </p:clrMapOvr>
  <p:transition spd="med" advTm="6000">
    <p:cover dir="r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9A5A9-1126-4DF6-BF7F-D7EE8F538D5B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E16E6-0EFE-4F1A-A0F2-2374275FC7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857766"/>
      </p:ext>
    </p:extLst>
  </p:cSld>
  <p:clrMapOvr>
    <a:masterClrMapping/>
  </p:clrMapOvr>
  <p:transition spd="med" advTm="6000">
    <p:cover dir="ru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3585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585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588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588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5883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E6B9C3-0631-464D-9D3F-96221CBD53EA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5884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5885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6E6CCD-60BC-49B9-B0CD-E9117273C41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225768"/>
      </p:ext>
    </p:extLst>
  </p:cSld>
  <p:clrMapOvr>
    <a:masterClrMapping/>
  </p:clrMapOvr>
  <p:transition spd="med" advTm="6000">
    <p:cover dir="r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4C8B86-F109-44C2-9980-4C375E8CE21D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CD8A2-53F7-4AE3-B5E2-DD58F3DCA09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965150"/>
      </p:ext>
    </p:extLst>
  </p:cSld>
  <p:clrMapOvr>
    <a:masterClrMapping/>
  </p:clrMapOvr>
  <p:transition spd="med" advTm="6000">
    <p:cover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64F1-332C-42BC-A995-A30E7C735B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11801"/>
      </p:ext>
    </p:extLst>
  </p:cSld>
  <p:clrMapOvr>
    <a:masterClrMapping/>
  </p:clrMapOvr>
  <p:transition spd="slow">
    <p:zoom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CD3D6-1ECF-4636-BEB8-E746338ED0B4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E5E9B-739B-4E73-A739-A51EE582C00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33358"/>
      </p:ext>
    </p:extLst>
  </p:cSld>
  <p:clrMapOvr>
    <a:masterClrMapping/>
  </p:clrMapOvr>
  <p:transition spd="med" advTm="6000">
    <p:cover dir="ru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C7A31F-DB65-49AA-B254-51A3184E6366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73103-762F-4982-B527-A198A7C95B6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280640"/>
      </p:ext>
    </p:extLst>
  </p:cSld>
  <p:clrMapOvr>
    <a:masterClrMapping/>
  </p:clrMapOvr>
  <p:transition spd="med" advTm="6000">
    <p:cover dir="r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9DC84-9EAC-4372-A7E1-5F1E6E2CA7C7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92C2F-69AA-4789-A8ED-E665BA9541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021575"/>
      </p:ext>
    </p:extLst>
  </p:cSld>
  <p:clrMapOvr>
    <a:masterClrMapping/>
  </p:clrMapOvr>
  <p:transition spd="med" advTm="6000">
    <p:cover dir="r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042E09-61CB-41F4-93A6-990AD6FF2F12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3728C-006D-4FB4-BE68-672B828BFDC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452017"/>
      </p:ext>
    </p:extLst>
  </p:cSld>
  <p:clrMapOvr>
    <a:masterClrMapping/>
  </p:clrMapOvr>
  <p:transition spd="med" advTm="6000">
    <p:cover dir="r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F6AFBB-D25A-4016-9EC8-254AB9C091B7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F1371-BD13-4C9C-AC94-7901CA7E3F5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556721"/>
      </p:ext>
    </p:extLst>
  </p:cSld>
  <p:clrMapOvr>
    <a:masterClrMapping/>
  </p:clrMapOvr>
  <p:transition spd="med" advTm="6000">
    <p:cover dir="ru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91E06F-7EBC-4AD7-9BDC-59C483441D77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85A76-59D5-4A06-B8B0-ED605073419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493157"/>
      </p:ext>
    </p:extLst>
  </p:cSld>
  <p:clrMapOvr>
    <a:masterClrMapping/>
  </p:clrMapOvr>
  <p:transition spd="med" advTm="6000">
    <p:cover dir="ru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D2D9B7-3C62-4C66-94EF-E80380E6CB24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7DB26-6CBF-4327-8514-1A36B33AFCD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9638"/>
      </p:ext>
    </p:extLst>
  </p:cSld>
  <p:clrMapOvr>
    <a:masterClrMapping/>
  </p:clrMapOvr>
  <p:transition spd="med" advTm="6000">
    <p:cover dir="ru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E00A00-1535-4224-A112-832C4D663618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880D2-75B3-4368-9AC5-D3003898AC7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109940"/>
      </p:ext>
    </p:extLst>
  </p:cSld>
  <p:clrMapOvr>
    <a:masterClrMapping/>
  </p:clrMapOvr>
  <p:transition spd="med" advTm="6000">
    <p:cover dir="ru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9A5A9-1126-4DF6-BF7F-D7EE8F538D5B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E16E6-0EFE-4F1A-A0F2-2374275FC7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339117"/>
      </p:ext>
    </p:extLst>
  </p:cSld>
  <p:clrMapOvr>
    <a:masterClrMapping/>
  </p:clrMapOvr>
  <p:transition spd="med" advTm="6000">
    <p:cover dir="ru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3585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585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588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588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5883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E6B9C3-0631-464D-9D3F-96221CBD53EA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5884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5885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6E6CCD-60BC-49B9-B0CD-E9117273C41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313909"/>
      </p:ext>
    </p:extLst>
  </p:cSld>
  <p:clrMapOvr>
    <a:masterClrMapping/>
  </p:clrMapOvr>
  <p:transition spd="med" advTm="6000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D12-723A-438A-9A54-2D42617608BB}" type="datetime1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Вчителька початкових класів Новотроїцької ЗШ І-ІІІ ст.№ 4 Л.В.Рудакова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B7C3-C43E-4378-B7EA-84B36DD27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453872"/>
      </p:ext>
    </p:extLst>
  </p:cSld>
  <p:clrMapOvr>
    <a:masterClrMapping/>
  </p:clrMapOvr>
  <p:transition spd="slow">
    <p:zoom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4C8B86-F109-44C2-9980-4C375E8CE21D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CD8A2-53F7-4AE3-B5E2-DD58F3DCA09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417769"/>
      </p:ext>
    </p:extLst>
  </p:cSld>
  <p:clrMapOvr>
    <a:masterClrMapping/>
  </p:clrMapOvr>
  <p:transition spd="med" advTm="6000">
    <p:cover dir="ru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CD3D6-1ECF-4636-BEB8-E746338ED0B4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E5E9B-739B-4E73-A739-A51EE582C00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736182"/>
      </p:ext>
    </p:extLst>
  </p:cSld>
  <p:clrMapOvr>
    <a:masterClrMapping/>
  </p:clrMapOvr>
  <p:transition spd="med" advTm="6000">
    <p:cover dir="ru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C7A31F-DB65-49AA-B254-51A3184E6366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73103-762F-4982-B527-A198A7C95B6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455637"/>
      </p:ext>
    </p:extLst>
  </p:cSld>
  <p:clrMapOvr>
    <a:masterClrMapping/>
  </p:clrMapOvr>
  <p:transition spd="med" advTm="6000">
    <p:cover dir="ru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9DC84-9EAC-4372-A7E1-5F1E6E2CA7C7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92C2F-69AA-4789-A8ED-E665BA9541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494867"/>
      </p:ext>
    </p:extLst>
  </p:cSld>
  <p:clrMapOvr>
    <a:masterClrMapping/>
  </p:clrMapOvr>
  <p:transition spd="med" advTm="6000">
    <p:cover dir="ru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042E09-61CB-41F4-93A6-990AD6FF2F12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3728C-006D-4FB4-BE68-672B828BFDC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547833"/>
      </p:ext>
    </p:extLst>
  </p:cSld>
  <p:clrMapOvr>
    <a:masterClrMapping/>
  </p:clrMapOvr>
  <p:transition spd="med" advTm="6000">
    <p:cover dir="ru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F6AFBB-D25A-4016-9EC8-254AB9C091B7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F1371-BD13-4C9C-AC94-7901CA7E3F5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887739"/>
      </p:ext>
    </p:extLst>
  </p:cSld>
  <p:clrMapOvr>
    <a:masterClrMapping/>
  </p:clrMapOvr>
  <p:transition spd="med" advTm="6000">
    <p:cover dir="ru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91E06F-7EBC-4AD7-9BDC-59C483441D77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85A76-59D5-4A06-B8B0-ED605073419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253153"/>
      </p:ext>
    </p:extLst>
  </p:cSld>
  <p:clrMapOvr>
    <a:masterClrMapping/>
  </p:clrMapOvr>
  <p:transition spd="med" advTm="6000">
    <p:cover dir="ru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D2D9B7-3C62-4C66-94EF-E80380E6CB24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7DB26-6CBF-4327-8514-1A36B33AFCD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40691"/>
      </p:ext>
    </p:extLst>
  </p:cSld>
  <p:clrMapOvr>
    <a:masterClrMapping/>
  </p:clrMapOvr>
  <p:transition spd="med" advTm="6000">
    <p:cover dir="ru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E00A00-1535-4224-A112-832C4D663618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880D2-75B3-4368-9AC5-D3003898AC7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093124"/>
      </p:ext>
    </p:extLst>
  </p:cSld>
  <p:clrMapOvr>
    <a:masterClrMapping/>
  </p:clrMapOvr>
  <p:transition spd="med" advTm="6000">
    <p:cover dir="ru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9A5A9-1126-4DF6-BF7F-D7EE8F538D5B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E16E6-0EFE-4F1A-A0F2-2374275FC7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544721"/>
      </p:ext>
    </p:extLst>
  </p:cSld>
  <p:clrMapOvr>
    <a:masterClrMapping/>
  </p:clrMapOvr>
  <p:transition spd="med" advTm="6000">
    <p:cover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4E49-E381-496E-B6EA-B89C1C4B7E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957962"/>
      </p:ext>
    </p:extLst>
  </p:cSld>
  <p:clrMapOvr>
    <a:masterClrMapping/>
  </p:clrMapOvr>
  <p:transition spd="slow">
    <p:zoom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3585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585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588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588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5883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E6B9C3-0631-464D-9D3F-96221CBD53EA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5884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5885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6E6CCD-60BC-49B9-B0CD-E9117273C41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437014"/>
      </p:ext>
    </p:extLst>
  </p:cSld>
  <p:clrMapOvr>
    <a:masterClrMapping/>
  </p:clrMapOvr>
  <p:transition spd="med" advTm="6000">
    <p:cover dir="ru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4C8B86-F109-44C2-9980-4C375E8CE21D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CD8A2-53F7-4AE3-B5E2-DD58F3DCA09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092239"/>
      </p:ext>
    </p:extLst>
  </p:cSld>
  <p:clrMapOvr>
    <a:masterClrMapping/>
  </p:clrMapOvr>
  <p:transition spd="med" advTm="6000">
    <p:cover dir="ru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BCD3D6-1ECF-4636-BEB8-E746338ED0B4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E5E9B-739B-4E73-A739-A51EE582C00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037930"/>
      </p:ext>
    </p:extLst>
  </p:cSld>
  <p:clrMapOvr>
    <a:masterClrMapping/>
  </p:clrMapOvr>
  <p:transition spd="med" advTm="6000">
    <p:cover dir="ru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C7A31F-DB65-49AA-B254-51A3184E6366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73103-762F-4982-B527-A198A7C95B6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244935"/>
      </p:ext>
    </p:extLst>
  </p:cSld>
  <p:clrMapOvr>
    <a:masterClrMapping/>
  </p:clrMapOvr>
  <p:transition spd="med" advTm="6000">
    <p:cover dir="ru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9DC84-9EAC-4372-A7E1-5F1E6E2CA7C7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92C2F-69AA-4789-A8ED-E665BA9541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166483"/>
      </p:ext>
    </p:extLst>
  </p:cSld>
  <p:clrMapOvr>
    <a:masterClrMapping/>
  </p:clrMapOvr>
  <p:transition spd="med" advTm="6000">
    <p:cover dir="ru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042E09-61CB-41F4-93A6-990AD6FF2F12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3728C-006D-4FB4-BE68-672B828BFDC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01674"/>
      </p:ext>
    </p:extLst>
  </p:cSld>
  <p:clrMapOvr>
    <a:masterClrMapping/>
  </p:clrMapOvr>
  <p:transition spd="med" advTm="6000">
    <p:cover dir="ru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F6AFBB-D25A-4016-9EC8-254AB9C091B7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F1371-BD13-4C9C-AC94-7901CA7E3F5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738432"/>
      </p:ext>
    </p:extLst>
  </p:cSld>
  <p:clrMapOvr>
    <a:masterClrMapping/>
  </p:clrMapOvr>
  <p:transition spd="med" advTm="6000">
    <p:cover dir="ru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91E06F-7EBC-4AD7-9BDC-59C483441D77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85A76-59D5-4A06-B8B0-ED605073419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177436"/>
      </p:ext>
    </p:extLst>
  </p:cSld>
  <p:clrMapOvr>
    <a:masterClrMapping/>
  </p:clrMapOvr>
  <p:transition spd="med" advTm="6000">
    <p:cover dir="ru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D2D9B7-3C62-4C66-94EF-E80380E6CB24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7DB26-6CBF-4327-8514-1A36B33AFCD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902215"/>
      </p:ext>
    </p:extLst>
  </p:cSld>
  <p:clrMapOvr>
    <a:masterClrMapping/>
  </p:clrMapOvr>
  <p:transition spd="med" advTm="6000">
    <p:cover dir="ru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E00A00-1535-4224-A112-832C4D663618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880D2-75B3-4368-9AC5-D3003898AC7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013355"/>
      </p:ext>
    </p:extLst>
  </p:cSld>
  <p:clrMapOvr>
    <a:masterClrMapping/>
  </p:clrMapOvr>
  <p:transition spd="med" advTm="6000">
    <p:cover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8081-B2AD-4C1B-899B-6F2D31A1E4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323608"/>
      </p:ext>
    </p:extLst>
  </p:cSld>
  <p:clrMapOvr>
    <a:masterClrMapping/>
  </p:clrMapOvr>
  <p:transition spd="slow">
    <p:zoom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9A5A9-1126-4DF6-BF7F-D7EE8F538D5B}" type="datetimeFigureOut">
              <a:rPr lang="ru-RU">
                <a:solidFill>
                  <a:srgbClr val="FFFFFF"/>
                </a:solidFill>
              </a:rPr>
              <a:pPr/>
              <a:t>30.08.2012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E16E6-0EFE-4F1A-A0F2-2374275FC7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53309"/>
      </p:ext>
    </p:extLst>
  </p:cSld>
  <p:clrMapOvr>
    <a:masterClrMapping/>
  </p:clrMapOvr>
  <p:transition spd="med" advTm="6000">
    <p:cover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4CA2-2D16-40A2-8F10-D87F304327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310775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786D6-3014-454D-AE6C-1C5D862D5F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009905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9442-FCC6-4C39-BA52-0955D35948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766261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5499-2D58-4713-912E-0387B50F8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618525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2606F-1730-4CE7-BA91-37EF5D6D00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580463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5FB5-D263-4EDB-8CFB-9B6EF1CD7D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198041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6B6F-C7A0-4204-98C4-009B65071A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44534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12E3-9F0F-4111-A3C8-341BD6EF2D3C}" type="datetime1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Вчителька початкових класів Новотроїцької ЗШ І-ІІІ ст.№ 4 Л.В.Рудакова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64F1-332C-42BC-A995-A30E7C735B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513260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B7C3-C43E-4378-B7EA-84B36DD27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668690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4E49-E381-496E-B6EA-B89C1C4B7E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560278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8081-B2AD-4C1B-899B-6F2D31A1E4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811093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4CA2-2D16-40A2-8F10-D87F304327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413890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786D6-3014-454D-AE6C-1C5D862D5F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911816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9442-FCC6-4C39-BA52-0955D35948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893056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5499-2D58-4713-912E-0387B50F8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196063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2606F-1730-4CE7-BA91-37EF5D6D00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047651"/>
      </p:ext>
    </p:extLst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5FB5-D263-4EDB-8CFB-9B6EF1CD7D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985438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DF9-E308-4E44-BA14-D55867169E16}" type="datetime1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Вчителька початкових класів Новотроїцької ЗШ І-ІІІ ст.№ 4 Л.В.Рудакова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6B6F-C7A0-4204-98C4-009B65071A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201581"/>
      </p:ext>
    </p:extLst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64F1-332C-42BC-A995-A30E7C735B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831753"/>
      </p:ext>
    </p:extLst>
  </p:cSld>
  <p:clrMapOvr>
    <a:masterClrMapping/>
  </p:clrMapOvr>
  <p:transition spd="slow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B7C3-C43E-4378-B7EA-84B36DD27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36965"/>
      </p:ext>
    </p:extLst>
  </p:cSld>
  <p:clrMapOvr>
    <a:masterClrMapping/>
  </p:clrMapOvr>
  <p:transition spd="slow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4E49-E381-496E-B6EA-B89C1C4B7E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752359"/>
      </p:ext>
    </p:extLst>
  </p:cSld>
  <p:clrMapOvr>
    <a:masterClrMapping/>
  </p:clrMapOvr>
  <p:transition spd="slow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8081-B2AD-4C1B-899B-6F2D31A1E4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924172"/>
      </p:ext>
    </p:extLst>
  </p:cSld>
  <p:clrMapOvr>
    <a:masterClrMapping/>
  </p:clrMapOvr>
  <p:transition spd="slow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4CA2-2D16-40A2-8F10-D87F304327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188300"/>
      </p:ext>
    </p:extLst>
  </p:cSld>
  <p:clrMapOvr>
    <a:masterClrMapping/>
  </p:clrMapOvr>
  <p:transition spd="slow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786D6-3014-454D-AE6C-1C5D862D5F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47541"/>
      </p:ext>
    </p:extLst>
  </p:cSld>
  <p:clrMapOvr>
    <a:masterClrMapping/>
  </p:clrMapOvr>
  <p:transition spd="slow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9442-FCC6-4C39-BA52-0955D35948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061664"/>
      </p:ext>
    </p:extLst>
  </p:cSld>
  <p:clrMapOvr>
    <a:masterClrMapping/>
  </p:clrMapOvr>
  <p:transition spd="slow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5499-2D58-4713-912E-0387B50F8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038730"/>
      </p:ext>
    </p:extLst>
  </p:cSld>
  <p:clrMapOvr>
    <a:masterClrMapping/>
  </p:clrMapOvr>
  <p:transition spd="slow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2606F-1730-4CE7-BA91-37EF5D6D00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385443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2BC6-6108-4554-BCD3-DF7B52245C12}" type="datetime1">
              <a:rPr lang="ru-RU" smtClean="0"/>
              <a:pPr/>
              <a:t>30.08.2012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Вчителька початкових класів Новотроїцької ЗШ І-ІІІ ст.№ 4 Л.В.Рудакова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5FB5-D263-4EDB-8CFB-9B6EF1CD7D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900829"/>
      </p:ext>
    </p:extLst>
  </p:cSld>
  <p:clrMapOvr>
    <a:masterClrMapping/>
  </p:clrMapOvr>
  <p:transition spd="slow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6B6F-C7A0-4204-98C4-009B65071A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244917"/>
      </p:ext>
    </p:extLst>
  </p:cSld>
  <p:clrMapOvr>
    <a:masterClrMapping/>
  </p:clrMapOvr>
  <p:transition spd="slow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64F1-332C-42BC-A995-A30E7C735B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420348"/>
      </p:ext>
    </p:extLst>
  </p:cSld>
  <p:clrMapOvr>
    <a:masterClrMapping/>
  </p:clrMapOvr>
  <p:transition spd="slow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B7C3-C43E-4378-B7EA-84B36DD27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213346"/>
      </p:ext>
    </p:extLst>
  </p:cSld>
  <p:clrMapOvr>
    <a:masterClrMapping/>
  </p:clrMapOvr>
  <p:transition spd="slow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4E49-E381-496E-B6EA-B89C1C4B7E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526035"/>
      </p:ext>
    </p:extLst>
  </p:cSld>
  <p:clrMapOvr>
    <a:masterClrMapping/>
  </p:clrMapOvr>
  <p:transition spd="slow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8081-B2AD-4C1B-899B-6F2D31A1E4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043518"/>
      </p:ext>
    </p:extLst>
  </p:cSld>
  <p:clrMapOvr>
    <a:masterClrMapping/>
  </p:clrMapOvr>
  <p:transition spd="slow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740BE-D63E-4959-8FE6-F369E0618B96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562441"/>
      </p:ext>
    </p:extLst>
  </p:cSld>
  <p:clrMapOvr>
    <a:masterClrMapping/>
  </p:clrMapOvr>
  <p:transition spd="med" advClick="0" advTm="5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3A3F-9406-4DA3-B34F-FE0163EEB399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16345"/>
      </p:ext>
    </p:extLst>
  </p:cSld>
  <p:clrMapOvr>
    <a:masterClrMapping/>
  </p:clrMapOvr>
  <p:transition spd="med" advClick="0" advTm="5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44909-0D23-46C3-9272-7B8958F5143F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656285"/>
      </p:ext>
    </p:extLst>
  </p:cSld>
  <p:clrMapOvr>
    <a:masterClrMapping/>
  </p:clrMapOvr>
  <p:transition spd="med" advClick="0" advTm="5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43188" y="1600200"/>
            <a:ext cx="2944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40400" y="1600200"/>
            <a:ext cx="2946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29B3B-D842-4CF9-BC93-EB62EFE033C6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531935"/>
      </p:ext>
    </p:extLst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2DB1-8585-4FEE-9F14-C5A1F62DD5D3}" type="datetime1">
              <a:rPr lang="ru-RU" smtClean="0"/>
              <a:pPr/>
              <a:t>30.08.2012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Вчителька початкових класів Новотроїцької ЗШ І-ІІІ ст.№ 4 Л.В.Рудакова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7128-9F74-470C-B06B-5CA858316980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447071"/>
      </p:ext>
    </p:extLst>
  </p:cSld>
  <p:clrMapOvr>
    <a:masterClrMapping/>
  </p:clrMapOvr>
  <p:transition spd="med" advClick="0" advTm="5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C729-1285-4EA4-B435-E6585715B011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389141"/>
      </p:ext>
    </p:extLst>
  </p:cSld>
  <p:clrMapOvr>
    <a:masterClrMapping/>
  </p:clrMapOvr>
  <p:transition spd="med" advClick="0" advTm="5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E1EA-0E10-4D4D-945E-7621F49A1F09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398742"/>
      </p:ext>
    </p:extLst>
  </p:cSld>
  <p:clrMapOvr>
    <a:masterClrMapping/>
  </p:clrMapOvr>
  <p:transition spd="med" advClick="0" advTm="5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A78D-6E25-4023-9098-7957DC6C63E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534351"/>
      </p:ext>
    </p:extLst>
  </p:cSld>
  <p:clrMapOvr>
    <a:masterClrMapping/>
  </p:clrMapOvr>
  <p:transition spd="med" advClick="0" advTm="5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2BA7-C58B-46BB-9ED8-6C28562CF2FC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421990"/>
      </p:ext>
    </p:extLst>
  </p:cSld>
  <p:clrMapOvr>
    <a:masterClrMapping/>
  </p:clrMapOvr>
  <p:transition spd="med" advClick="0" advTm="5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F584-7520-433A-947C-1292C69D8932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114317"/>
      </p:ext>
    </p:extLst>
  </p:cSld>
  <p:clrMapOvr>
    <a:masterClrMapping/>
  </p:clrMapOvr>
  <p:transition spd="med" advClick="0" advTm="5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7088" y="0"/>
            <a:ext cx="1509712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43188" y="0"/>
            <a:ext cx="4381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C701-DC51-40F8-B562-AD6D16AAC48A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93700"/>
      </p:ext>
    </p:extLst>
  </p:cSld>
  <p:clrMapOvr>
    <a:masterClrMapping/>
  </p:clrMapOvr>
  <p:transition spd="med" advClick="0" advTm="5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021413"/>
      </p:ext>
    </p:extLst>
  </p:cSld>
  <p:clrMapOvr>
    <a:masterClrMapping/>
  </p:clrMapOvr>
  <p:transition spd="med" advClick="0" advTm="5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246020"/>
      </p:ext>
    </p:extLst>
  </p:cSld>
  <p:clrMapOvr>
    <a:masterClrMapping/>
  </p:clrMapOvr>
  <p:transition spd="med" advClick="0" advTm="5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07774508"/>
      </p:ext>
    </p:extLst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E9AF-DD44-47B2-988F-251429F2EA45}" type="datetime1">
              <a:rPr lang="ru-RU" smtClean="0"/>
              <a:pPr/>
              <a:t>30.08.2012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Вчителька початкових класів Новотроїцької ЗШ І-ІІІ ст.№ 4 Л.В.Рудакова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43188" y="1600200"/>
            <a:ext cx="2944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40400" y="1600200"/>
            <a:ext cx="2946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120419"/>
      </p:ext>
    </p:extLst>
  </p:cSld>
  <p:clrMapOvr>
    <a:masterClrMapping/>
  </p:clrMapOvr>
  <p:transition spd="med" advClick="0" advTm="5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638480"/>
      </p:ext>
    </p:extLst>
  </p:cSld>
  <p:clrMapOvr>
    <a:masterClrMapping/>
  </p:clrMapOvr>
  <p:transition spd="med" advClick="0" advTm="5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863220"/>
      </p:ext>
    </p:extLst>
  </p:cSld>
  <p:clrMapOvr>
    <a:masterClrMapping/>
  </p:clrMapOvr>
  <p:transition spd="med" advClick="0" advTm="5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4611052"/>
      </p:ext>
    </p:extLst>
  </p:cSld>
  <p:clrMapOvr>
    <a:masterClrMapping/>
  </p:clrMapOvr>
  <p:transition spd="med" advClick="0" advTm="5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91525510"/>
      </p:ext>
    </p:extLst>
  </p:cSld>
  <p:clrMapOvr>
    <a:masterClrMapping/>
  </p:clrMapOvr>
  <p:transition spd="med" advClick="0" advTm="5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15478647"/>
      </p:ext>
    </p:extLst>
  </p:cSld>
  <p:clrMapOvr>
    <a:masterClrMapping/>
  </p:clrMapOvr>
  <p:transition spd="med" advClick="0" advTm="5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942999"/>
      </p:ext>
    </p:extLst>
  </p:cSld>
  <p:clrMapOvr>
    <a:masterClrMapping/>
  </p:clrMapOvr>
  <p:transition spd="med" advClick="0" advTm="5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7088" y="0"/>
            <a:ext cx="1509712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43188" y="0"/>
            <a:ext cx="4381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794267"/>
      </p:ext>
    </p:extLst>
  </p:cSld>
  <p:clrMapOvr>
    <a:masterClrMapping/>
  </p:clrMapOvr>
  <p:transition spd="med" advClick="0" advTm="5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553239"/>
      </p:ext>
    </p:extLst>
  </p:cSld>
  <p:clrMapOvr>
    <a:masterClrMapping/>
  </p:clrMapOvr>
  <p:transition spd="med" advClick="0" advTm="5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846575"/>
      </p:ext>
    </p:extLst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FB8E-8121-45AE-9A67-FE3D0A6B264F}" type="datetime1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Вчителька початкових класів Новотроїцької ЗШ І-ІІІ ст.№ 4 Л.В.Рудакова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04652467"/>
      </p:ext>
    </p:extLst>
  </p:cSld>
  <p:clrMapOvr>
    <a:masterClrMapping/>
  </p:clrMapOvr>
  <p:transition spd="med" advClick="0" advTm="5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43188" y="1600200"/>
            <a:ext cx="2944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40400" y="1600200"/>
            <a:ext cx="2946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313945"/>
      </p:ext>
    </p:extLst>
  </p:cSld>
  <p:clrMapOvr>
    <a:masterClrMapping/>
  </p:clrMapOvr>
  <p:transition spd="med" advClick="0" advTm="5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518584"/>
      </p:ext>
    </p:extLst>
  </p:cSld>
  <p:clrMapOvr>
    <a:masterClrMapping/>
  </p:clrMapOvr>
  <p:transition spd="med" advClick="0" advTm="5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197510"/>
      </p:ext>
    </p:extLst>
  </p:cSld>
  <p:clrMapOvr>
    <a:masterClrMapping/>
  </p:clrMapOvr>
  <p:transition spd="med" advClick="0" advTm="5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5494725"/>
      </p:ext>
    </p:extLst>
  </p:cSld>
  <p:clrMapOvr>
    <a:masterClrMapping/>
  </p:clrMapOvr>
  <p:transition spd="med" advClick="0" advTm="5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8764580"/>
      </p:ext>
    </p:extLst>
  </p:cSld>
  <p:clrMapOvr>
    <a:masterClrMapping/>
  </p:clrMapOvr>
  <p:transition spd="med" advClick="0" advTm="5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14622088"/>
      </p:ext>
    </p:extLst>
  </p:cSld>
  <p:clrMapOvr>
    <a:masterClrMapping/>
  </p:clrMapOvr>
  <p:transition spd="med" advClick="0" advTm="5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169165"/>
      </p:ext>
    </p:extLst>
  </p:cSld>
  <p:clrMapOvr>
    <a:masterClrMapping/>
  </p:clrMapOvr>
  <p:transition spd="med" advClick="0" advTm="5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7088" y="0"/>
            <a:ext cx="1509712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43188" y="0"/>
            <a:ext cx="4381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806275"/>
      </p:ext>
    </p:extLst>
  </p:cSld>
  <p:clrMapOvr>
    <a:masterClrMapping/>
  </p:clrMapOvr>
  <p:transition spd="med" advClick="0" advTm="5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9F00-CD44-4543-9E65-BBFFDD583E31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731381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8E-7127-4876-A419-4F90382CA677}" type="datetime1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Вчителька початкових класів Новотроїцької ЗШ І-ІІІ ст.№ 4 Л.В.Рудакова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F712675-B336-42C9-8340-6415D004CF9A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554959"/>
      </p:ext>
    </p:extLst>
  </p:cSld>
  <p:clrMapOvr>
    <a:masterClrMapping/>
  </p:clrMapOvr>
  <p:transition spd="slow"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8F95B-062D-4C52-8635-2623101430D0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99526"/>
      </p:ext>
    </p:extLst>
  </p:cSld>
  <p:clrMapOvr>
    <a:masterClrMapping/>
  </p:clrMapOvr>
  <p:transition spd="slow"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CBAF-CA0B-459B-81C6-1797B72E3B1F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636415"/>
      </p:ext>
    </p:extLst>
  </p:cSld>
  <p:clrMapOvr>
    <a:masterClrMapping/>
  </p:clrMapOvr>
  <p:transition spd="slow"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B02E5-A790-468E-9248-06F5EB6EA409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641990"/>
      </p:ext>
    </p:extLst>
  </p:cSld>
  <p:clrMapOvr>
    <a:masterClrMapping/>
  </p:clrMapOvr>
  <p:transition spd="slow"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CDB0-16D2-47FE-BD06-36B051658BDB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497696"/>
      </p:ext>
    </p:extLst>
  </p:cSld>
  <p:clrMapOvr>
    <a:masterClrMapping/>
  </p:clrMapOvr>
  <p:transition spd="slow"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60C9-AEBA-42C5-B2C9-110202F95BCD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535635"/>
      </p:ext>
    </p:extLst>
  </p:cSld>
  <p:clrMapOvr>
    <a:masterClrMapping/>
  </p:clrMapOvr>
  <p:transition spd="slow"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EE5E-7E59-426E-A607-18E4F71FE93A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314958"/>
      </p:ext>
    </p:extLst>
  </p:cSld>
  <p:clrMapOvr>
    <a:masterClrMapping/>
  </p:clrMapOvr>
  <p:transition spd="slow"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3E49D-02A0-4326-A98C-DBE186EE1919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255964"/>
      </p:ext>
    </p:extLst>
  </p:cSld>
  <p:clrMapOvr>
    <a:masterClrMapping/>
  </p:clrMapOvr>
  <p:transition spd="slow"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0C641-CE7A-46C3-8815-8EB194958BE3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845416"/>
      </p:ext>
    </p:extLst>
  </p:cSld>
  <p:clrMapOvr>
    <a:masterClrMapping/>
  </p:clrMapOvr>
  <p:transition spd="slow"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29EF-74ED-42B9-9818-DAFD49105A00}" type="slidenum">
              <a:rPr lang="ru-RU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211575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4661-0967-4EC3-8BBD-0997C715AB3F}" type="datetime1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Вчителька початкових класів Новотроїцької ЗШ І-ІІІ ст.№ 4 Л.В.Рудакова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DEA3A-17AA-499E-8844-7A6DFDAADFD9}" type="datetimeFigureOut">
              <a:rPr lang="ru-RU">
                <a:solidFill>
                  <a:srgbClr val="EEECE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30.08.2012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2CAEFB-3B0A-477E-93E5-86F59CE39137}" type="slidenum">
              <a:rPr lang="ru-RU">
                <a:solidFill>
                  <a:srgbClr val="EEECE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192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DEA3A-17AA-499E-8844-7A6DFDAADFD9}" type="datetimeFigureOut">
              <a:rPr lang="ru-RU">
                <a:solidFill>
                  <a:srgbClr val="EEECE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30.08.2012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2CAEFB-3B0A-477E-93E5-86F59CE39137}" type="slidenum">
              <a:rPr lang="ru-RU">
                <a:solidFill>
                  <a:srgbClr val="EEECE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019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DEA3A-17AA-499E-8844-7A6DFDAADFD9}" type="datetimeFigureOut">
              <a:rPr lang="ru-RU">
                <a:solidFill>
                  <a:srgbClr val="EEECE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30.08.2012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2CAEFB-3B0A-477E-93E5-86F59CE39137}" type="slidenum">
              <a:rPr lang="ru-RU">
                <a:solidFill>
                  <a:srgbClr val="EEECE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6904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7031FD-7226-4834-B251-891ED84A4B8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8F58BB-DC51-4305-8A75-F278D66B2D0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8791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7031FD-7226-4834-B251-891ED84A4B8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8F58BB-DC51-4305-8A75-F278D66B2D0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3326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7031FD-7226-4834-B251-891ED84A4B8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8F58BB-DC51-4305-8A75-F278D66B2D0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8646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7031FD-7226-4834-B251-891ED84A4B8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30.08.2012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8F58BB-DC51-4305-8A75-F278D66B2D0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279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3483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483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485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5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5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AB8988-0024-44B6-B48D-B4656FC72FE1}" type="datetimeFigureOut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30.08.2012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3486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3486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3ABCD9-19A4-4C19-92C4-341FE826486D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1142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 advTm="6000">
    <p:cover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3483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483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485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5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5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AB8988-0024-44B6-B48D-B4656FC72FE1}" type="datetimeFigureOut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30.08.2012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3486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3486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3ABCD9-19A4-4C19-92C4-341FE826486D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3529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 advTm="6000">
    <p:cover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3483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483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485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5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5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AB8988-0024-44B6-B48D-B4656FC72FE1}" type="datetimeFigureOut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30.08.2012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3486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3486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3ABCD9-19A4-4C19-92C4-341FE826486D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1134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 advTm="6000">
    <p:cover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  <a:latin typeface="Arial" charset="0"/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92744B-8084-4636-A140-8ECE950DFBDF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66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zoom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3483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483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3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4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485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5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5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AB8988-0024-44B6-B48D-B4656FC72FE1}" type="datetimeFigureOut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30.08.2012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3486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3486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3ABCD9-19A4-4C19-92C4-341FE826486D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7389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 advTm="6000">
    <p:cover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  <a:latin typeface="Arial" charset="0"/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92744B-8084-4636-A140-8ECE950DFBDF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35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zoom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  <a:latin typeface="Arial" charset="0"/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92744B-8084-4636-A140-8ECE950DFBDF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zoom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  <a:latin typeface="Arial" charset="0"/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92744B-8084-4636-A140-8ECE950DFBDF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43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zoom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143AB9-50AA-4833-81E8-D103FD30A01B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2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5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33199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Click="0" advTm="5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1714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 advTm="5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DEA3A-17AA-499E-8844-7A6DFDAADFD9}" type="datetimeFigureOut">
              <a:rPr lang="ru-RU">
                <a:solidFill>
                  <a:srgbClr val="EEECE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30.08.2012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2CAEFB-3B0A-477E-93E5-86F59CE39137}" type="slidenum">
              <a:rPr lang="ru-RU">
                <a:solidFill>
                  <a:srgbClr val="EEECE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288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C383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A9454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056784" cy="13620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000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Математика</a:t>
            </a:r>
            <a:endParaRPr lang="ru-RU" sz="8000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6056" y="188640"/>
            <a:ext cx="3273623" cy="864096"/>
          </a:xfrm>
        </p:spPr>
        <p:txBody>
          <a:bodyPr>
            <a:normAutofit/>
          </a:bodyPr>
          <a:lstStyle/>
          <a:p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Освітня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галузь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367665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2123728" y="5157191"/>
            <a:ext cx="6571010" cy="136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7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marL="547688" indent="-4111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868363" indent="-282575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33475" indent="-228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352550" indent="-1825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1544638" indent="-1825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4572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3"/>
              <a:buChar char="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9144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13716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18288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 baseline="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 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Підготувала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вчителька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початкових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клас</a:t>
            </a:r>
            <a:r>
              <a:rPr kumimoji="0" lang="uk-UA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ів</a:t>
            </a: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Новотроїцької ЗШ І-ІІІ ст. № 4</a:t>
            </a:r>
            <a:b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Рудакова Л.В.         </a:t>
            </a: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Reverance" pitchFamily="2" charset="0"/>
                <a:ea typeface="+mj-ea"/>
                <a:cs typeface="+mj-cs"/>
              </a:rPr>
              <a:t>                                                                    </a:t>
            </a:r>
            <a:endParaRPr kumimoji="0" lang="ru-RU" sz="27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Reverance" pitchFamily="2" charset="0"/>
              <a:ea typeface="+mj-ea"/>
              <a:cs typeface="+mj-cs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2603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04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03350" y="333375"/>
            <a:ext cx="7308850" cy="935038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>
                <a:solidFill>
                  <a:srgbClr val="000000"/>
                </a:solidFill>
                <a:latin typeface="Segoe Script"/>
              </a:rPr>
              <a:t>Освітня галузь </a:t>
            </a:r>
            <a:endParaRPr lang="en-US" sz="2800" b="1" kern="0" dirty="0">
              <a:solidFill>
                <a:srgbClr val="000000"/>
              </a:solidFill>
              <a:latin typeface="Segoe Scrip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 err="1">
                <a:solidFill>
                  <a:srgbClr val="000000"/>
                </a:solidFill>
                <a:latin typeface="Segoe Script"/>
              </a:rPr>
              <a:t>“Мови</a:t>
            </a:r>
            <a:r>
              <a:rPr lang="uk-UA" sz="2800" b="1" kern="0" dirty="0">
                <a:solidFill>
                  <a:srgbClr val="000000"/>
                </a:solidFill>
                <a:latin typeface="Segoe Script"/>
              </a:rPr>
              <a:t> і </a:t>
            </a:r>
            <a:r>
              <a:rPr lang="uk-UA" sz="2800" b="1" kern="0" dirty="0" err="1">
                <a:solidFill>
                  <a:srgbClr val="000000"/>
                </a:solidFill>
                <a:latin typeface="Segoe Script"/>
              </a:rPr>
              <a:t>літератури”</a:t>
            </a:r>
            <a:endParaRPr lang="uk-UA" sz="2800" b="1" kern="0" dirty="0">
              <a:solidFill>
                <a:srgbClr val="000000"/>
              </a:solidFill>
              <a:latin typeface="Segoe Scrip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4213" y="1268413"/>
            <a:ext cx="8208962" cy="4456112"/>
          </a:xfrm>
          <a:prstGeom prst="rect">
            <a:avLst/>
          </a:prstGeom>
        </p:spPr>
        <p:txBody>
          <a:bodyPr/>
          <a:lstStyle/>
          <a:p>
            <a:pPr marL="285750" indent="-28575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</a:rPr>
              <a:t>			</a:t>
            </a:r>
            <a:r>
              <a:rPr lang="uk-UA" sz="2400" kern="0" dirty="0">
                <a:solidFill>
                  <a:srgbClr val="000000"/>
                </a:solidFill>
              </a:rPr>
              <a:t>Головна мета – формування й удосконалення умінь і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lang="uk-UA" sz="2400" kern="0" dirty="0">
                <a:solidFill>
                  <a:srgbClr val="000000"/>
                </a:solidFill>
              </a:rPr>
              <a:t>навичок учнів   щодо володіння рідною  мовою в усіх сферах і видах мовленнєвої 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285750" indent="-28575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</a:rPr>
              <a:t>	</a:t>
            </a:r>
            <a:r>
              <a:rPr lang="uk-UA" sz="2400" kern="0" dirty="0">
                <a:solidFill>
                  <a:srgbClr val="000000"/>
                </a:solidFill>
              </a:rPr>
              <a:t>діяльності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kern="0" dirty="0">
                <a:solidFill>
                  <a:srgbClr val="000000"/>
                </a:solidFill>
                <a:latin typeface="Verdana" pitchFamily="34" charset="0"/>
              </a:rPr>
              <a:t>Розвиток особистості учня;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kern="0" dirty="0">
                <a:solidFill>
                  <a:srgbClr val="000000"/>
                </a:solidFill>
                <a:latin typeface="Verdana" pitchFamily="34" charset="0"/>
              </a:rPr>
              <a:t>Формування комунікативної компетентності </a:t>
            </a:r>
            <a:endParaRPr lang="en-US" kern="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kern="0" dirty="0">
                <a:solidFill>
                  <a:srgbClr val="000000"/>
                </a:solidFill>
                <a:latin typeface="Verdana" pitchFamily="34" charset="0"/>
              </a:rPr>
              <a:t>      </a:t>
            </a:r>
            <a:r>
              <a:rPr lang="uk-UA" kern="0" dirty="0">
                <a:solidFill>
                  <a:srgbClr val="000000"/>
                </a:solidFill>
                <a:latin typeface="Verdana" pitchFamily="34" charset="0"/>
              </a:rPr>
              <a:t>шляхом засвоєння доступного і </a:t>
            </a:r>
            <a:endParaRPr lang="en-US" kern="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kern="0" dirty="0">
                <a:solidFill>
                  <a:srgbClr val="000000"/>
                </a:solidFill>
                <a:latin typeface="Verdana" pitchFamily="34" charset="0"/>
              </a:rPr>
              <a:t>      </a:t>
            </a:r>
            <a:r>
              <a:rPr lang="uk-UA" kern="0" dirty="0">
                <a:solidFill>
                  <a:srgbClr val="000000"/>
                </a:solidFill>
                <a:latin typeface="Verdana" pitchFamily="34" charset="0"/>
              </a:rPr>
              <a:t>необхідного обсягу знань;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kern="0" dirty="0">
                <a:solidFill>
                  <a:srgbClr val="000000"/>
                </a:solidFill>
                <a:latin typeface="Verdana" pitchFamily="34" charset="0"/>
              </a:rPr>
              <a:t>Опанування всіх видів мовленнєвої діяльності;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uk-UA" kern="0" dirty="0">
                <a:solidFill>
                  <a:srgbClr val="000000"/>
                </a:solidFill>
                <a:latin typeface="Verdana" pitchFamily="34" charset="0"/>
              </a:rPr>
              <a:t>Набуття певного соціального досвіту.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uk-UA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596776"/>
      </p:ext>
    </p:extLst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1188" y="260350"/>
            <a:ext cx="6913562" cy="7969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>
                <a:solidFill>
                  <a:srgbClr val="000000"/>
                </a:solidFill>
                <a:latin typeface="Segoe Script"/>
              </a:rPr>
              <a:t>Завдання галузі </a:t>
            </a:r>
            <a:br>
              <a:rPr lang="uk-UA" sz="2800" b="1" kern="0" dirty="0">
                <a:solidFill>
                  <a:srgbClr val="000000"/>
                </a:solidFill>
                <a:latin typeface="Segoe Script"/>
              </a:rPr>
            </a:br>
            <a:r>
              <a:rPr lang="uk-UA" sz="2800" b="1" kern="0" dirty="0">
                <a:solidFill>
                  <a:srgbClr val="000000"/>
                </a:solidFill>
                <a:latin typeface="Segoe Script"/>
              </a:rPr>
              <a:t>«Мови і літератури»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412875"/>
            <a:ext cx="8085137" cy="4824413"/>
          </a:xfrm>
          <a:prstGeom prst="rect">
            <a:avLst/>
          </a:prstGeom>
        </p:spPr>
        <p:txBody>
          <a:bodyPr/>
          <a:lstStyle/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uk-UA" kern="0" dirty="0">
                <a:solidFill>
                  <a:srgbClr val="000000"/>
                </a:solidFill>
              </a:rPr>
              <a:t>Мова навчання(українська мова та мови національних меншин)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kern="0" dirty="0">
                <a:solidFill>
                  <a:srgbClr val="000000"/>
                </a:solidFill>
              </a:rPr>
              <a:t>Формування в учнів мотивації вивчення мови;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kern="0" dirty="0">
                <a:solidFill>
                  <a:srgbClr val="000000"/>
                </a:solidFill>
              </a:rPr>
              <a:t>Забезпечення гармонійного розвитку усіх видів мовленнєвої діяльності (слухання, говоріння, читання і письма);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kern="0" dirty="0">
                <a:solidFill>
                  <a:srgbClr val="000000"/>
                </a:solidFill>
              </a:rPr>
              <a:t>Формування комунікативних умінь;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kern="0" dirty="0">
                <a:solidFill>
                  <a:srgbClr val="000000"/>
                </a:solidFill>
              </a:rPr>
              <a:t>Опанування найважливіших функціональних складових мовної системи з урахуванням особливостей фонетичної і граматичної систем кожної з мов навчання;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kern="0" dirty="0">
                <a:solidFill>
                  <a:srgbClr val="000000"/>
                </a:solidFill>
              </a:rPr>
              <a:t>Соціально – культурний розвиток особистості;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kern="0" dirty="0">
                <a:solidFill>
                  <a:srgbClr val="000000"/>
                </a:solidFill>
              </a:rPr>
              <a:t>Формування вмінь вчитися;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kern="0" dirty="0">
                <a:solidFill>
                  <a:srgbClr val="000000"/>
                </a:solidFill>
              </a:rPr>
              <a:t>Виховання потреби у систематичному читанні як засобі пізнання світу, самопізнання, загальнокультурного розвитку</a:t>
            </a:r>
          </a:p>
        </p:txBody>
      </p:sp>
    </p:spTree>
    <p:extLst>
      <p:ext uri="{BB962C8B-B14F-4D97-AF65-F5344CB8AC3E}">
        <p14:creationId xmlns:p14="http://schemas.microsoft.com/office/powerpoint/2010/main" xmlns="" val="2073011606"/>
      </p:ext>
    </p:extLst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9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98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470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7900"/>
                            </p:stCondLst>
                            <p:childTnLst>
                              <p:par>
                                <p:cTn id="5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750" y="188913"/>
            <a:ext cx="6778625" cy="503237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kern="0" dirty="0">
                <a:solidFill>
                  <a:srgbClr val="000000"/>
                </a:solidFill>
                <a:latin typeface="Segoe Script"/>
              </a:rPr>
              <a:t>Змістові  лінії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700088"/>
            <a:ext cx="8280400" cy="543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000000"/>
                </a:solidFill>
                <a:latin typeface="Verdana" pitchFamily="34" charset="0"/>
              </a:rPr>
              <a:t>Мова навчання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dirty="0">
              <a:solidFill>
                <a:srgbClr val="000000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  <a:latin typeface="Verdana" pitchFamily="34" charset="0"/>
              </a:rPr>
              <a:t>	2005					2011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Мовленнєва 				 - </a:t>
            </a:r>
            <a:r>
              <a:rPr lang="uk-UA" sz="1700" dirty="0" err="1">
                <a:solidFill>
                  <a:srgbClr val="000000"/>
                </a:solidFill>
                <a:latin typeface="Verdana" pitchFamily="34" charset="0"/>
              </a:rPr>
              <a:t>Мовленнєва</a:t>
            </a: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Мовна 				 - </a:t>
            </a:r>
            <a:r>
              <a:rPr lang="uk-UA" sz="1700" dirty="0" err="1">
                <a:solidFill>
                  <a:srgbClr val="000000"/>
                </a:solidFill>
                <a:latin typeface="Verdana" pitchFamily="34" charset="0"/>
              </a:rPr>
              <a:t>Мовна</a:t>
            </a: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 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Соціокультурна			 - </a:t>
            </a:r>
            <a:r>
              <a:rPr lang="uk-UA" sz="1700" dirty="0" err="1">
                <a:solidFill>
                  <a:srgbClr val="000000"/>
                </a:solidFill>
                <a:latin typeface="Verdana" pitchFamily="34" charset="0"/>
              </a:rPr>
              <a:t>Соціокультурна</a:t>
            </a: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000000"/>
                </a:solidFill>
                <a:latin typeface="Verdana" pitchFamily="34" charset="0"/>
              </a:rPr>
              <a:t>Літературне читання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dirty="0">
              <a:solidFill>
                <a:srgbClr val="000000"/>
              </a:solidFill>
              <a:latin typeface="Verdan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  <a:latin typeface="Verdana" pitchFamily="34" charset="0"/>
              </a:rPr>
              <a:t>-  </a:t>
            </a: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коло читання				- коло читання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розвиток навичок читання		- навички читання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літературна пропедевтика, 		- досвід читацької діяльності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   розвиток умінь аналізувати 		- літературна творча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   та розуміти зміст літературного 	  діяльність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   твору;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розвиток навичок самостійно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    працювати з дитячою книгою;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розвиток літературної творчої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700" dirty="0">
                <a:solidFill>
                  <a:srgbClr val="000000"/>
                </a:solidFill>
                <a:latin typeface="Verdana" pitchFamily="34" charset="0"/>
              </a:rPr>
              <a:t>    діяльності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269061"/>
      </p:ext>
    </p:extLst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14480" y="260350"/>
            <a:ext cx="6715172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Освітня галузь </a:t>
            </a:r>
            <a:r>
              <a:rPr lang="uk-UA" sz="4800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uk-UA" sz="5300" i="1" u="sng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“Природознавство</a:t>
            </a:r>
            <a:r>
              <a:rPr lang="uk-UA" sz="5300" i="1" u="sng" dirty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ru-RU" sz="5300" i="1" u="sng" dirty="0"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428625" y="1857375"/>
            <a:ext cx="8429625" cy="3744913"/>
          </a:xfrm>
        </p:spPr>
        <p:txBody>
          <a:bodyPr lIns="45720" rIns="45720"/>
          <a:lstStyle/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Навчальний предмет “Я і Україна”</a:t>
            </a: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Вводиться в 1-4 класах в межах </a:t>
            </a: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b="1" dirty="0" smtClean="0">
                <a:solidFill>
                  <a:srgbClr val="002060"/>
                </a:solidFill>
              </a:rPr>
              <a:t>  2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годин на тиждень</a:t>
            </a: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b="1" dirty="0" smtClean="0">
                <a:solidFill>
                  <a:srgbClr val="002060"/>
                </a:solidFill>
              </a:rPr>
              <a:t>               Рік введення 2012 -2013 навчальний рік</a:t>
            </a: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b="1" dirty="0" smtClean="0">
                <a:solidFill>
                  <a:srgbClr val="002060"/>
                </a:solidFill>
              </a:rPr>
              <a:t>             Головна мета – соціалізація особистості 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2123728" y="5157191"/>
            <a:ext cx="6571010" cy="136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7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marL="547688" indent="-4111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868363" indent="-282575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33475" indent="-228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352550" indent="-1825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1544638" indent="-1825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4572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3"/>
              <a:buChar char="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9144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13716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18288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 baseline="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 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Підготувала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вчителька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початкових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клас</a:t>
            </a:r>
            <a:r>
              <a:rPr kumimoji="0" lang="uk-UA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ів</a:t>
            </a: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Новотроїцької ЗШ І-ІІІ ст. № 4</a:t>
            </a:r>
            <a:b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uk-UA" sz="2700" i="1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Буряк Т.О.</a:t>
            </a: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                                          </a:t>
            </a:r>
            <a:endParaRPr kumimoji="0" lang="ru-RU" sz="27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484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285750" y="548680"/>
            <a:ext cx="8643938" cy="547747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2800" b="1" u="sng" dirty="0" smtClean="0">
                <a:solidFill>
                  <a:srgbClr val="FF0000"/>
                </a:solidFill>
              </a:rPr>
              <a:t>МЕТА: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формування природознавчої компетентності учня;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засвоєння системи інтегрованих знань про  природу;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засвоєння способів навчально-пізнавальної діяльності;</a:t>
            </a:r>
            <a:endParaRPr lang="uk-UA" sz="2800" b="1" dirty="0">
              <a:solidFill>
                <a:srgbClr val="002060"/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розвиток ціннісних орієнтацій у різних сферах життєдіяльності та природоохоронної практики.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509175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50" y="1481138"/>
            <a:ext cx="8358188" cy="4525962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виховання  соціально активної особистості;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формування цілісної </a:t>
            </a:r>
            <a:r>
              <a:rPr lang="uk-UA" sz="2400" b="1" dirty="0" err="1" smtClean="0">
                <a:solidFill>
                  <a:srgbClr val="002060"/>
                </a:solidFill>
              </a:rPr>
              <a:t>природничо-</a:t>
            </a:r>
            <a:r>
              <a:rPr lang="uk-UA" sz="2400" b="1" dirty="0" smtClean="0">
                <a:solidFill>
                  <a:srgbClr val="002060"/>
                </a:solidFill>
              </a:rPr>
              <a:t> наукової картини світу;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розвиток розумових здібностей учнів, їх емоційно-вольової сфери;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розвиток пізнавальної активності та самостійності, здатності до творчості, самовираження і спілкування;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забезпечення єдності інтелектуального та емоційного сприйняття природи з практичною природоохоронною діяльністю;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засвоєння традицій українського народу;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оволодіння доступними способами пізнання предметів і явищ природи і суспільства.   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285728"/>
            <a:ext cx="8286776" cy="1065212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Завдання галузі</a:t>
            </a:r>
            <a:endParaRPr lang="ru-RU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736223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357188" y="1428750"/>
            <a:ext cx="3929062" cy="4578350"/>
          </a:xfrm>
        </p:spPr>
        <p:txBody>
          <a:bodyPr/>
          <a:lstStyle/>
          <a:p>
            <a:pPr marL="365125" indent="-255588" algn="ctr" eaLnBrk="1" hangingPunct="1">
              <a:buFontTx/>
              <a:buNone/>
            </a:pPr>
            <a:r>
              <a:rPr lang="uk-UA" sz="2400" b="1" u="sng" smtClean="0">
                <a:solidFill>
                  <a:schemeClr val="accent2"/>
                </a:solidFill>
              </a:rPr>
              <a:t>Держстандарт  2005</a:t>
            </a:r>
            <a:r>
              <a:rPr lang="en-US" sz="2400" b="1" u="sng" smtClean="0">
                <a:solidFill>
                  <a:schemeClr val="accent2"/>
                </a:solidFill>
              </a:rPr>
              <a:t> </a:t>
            </a:r>
            <a:r>
              <a:rPr lang="uk-UA" sz="2400" b="1" u="sng" smtClean="0">
                <a:solidFill>
                  <a:schemeClr val="accent2"/>
                </a:solidFill>
              </a:rPr>
              <a:t>р.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643438" y="1428750"/>
            <a:ext cx="4214812" cy="4525963"/>
          </a:xfrm>
        </p:spPr>
        <p:txBody>
          <a:bodyPr>
            <a:normAutofit fontScale="8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2800" b="1" u="sng" dirty="0" smtClean="0">
                <a:solidFill>
                  <a:schemeClr val="accent2"/>
                </a:solidFill>
              </a:rPr>
              <a:t>Держстандарт  2011р.</a:t>
            </a:r>
            <a:endParaRPr lang="uk-UA" sz="2800" b="1" u="sng" dirty="0">
              <a:solidFill>
                <a:schemeClr val="accent2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єкти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природи;</a:t>
            </a:r>
            <a:endParaRPr lang="uk-UA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взаємозв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язки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природі;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Земля – планета Сонячної системи;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Україна на планеті Земля;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рідний край;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охорона і збереження природи;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методи пізнання природи.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Змістові лінії</a:t>
            </a:r>
            <a:endParaRPr lang="ru-RU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57188" y="1500188"/>
            <a:ext cx="4214812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indent="-256032" algn="ctr">
              <a:spcBef>
                <a:spcPts val="600"/>
              </a:spcBef>
              <a:buClr>
                <a:srgbClr val="C0504D"/>
              </a:buClr>
              <a:buSzPct val="85000"/>
              <a:defRPr/>
            </a:pPr>
            <a:endParaRPr lang="uk-UA" sz="2800" b="1" u="sng" dirty="0">
              <a:solidFill>
                <a:srgbClr val="C0504D"/>
              </a:solidFill>
            </a:endParaRPr>
          </a:p>
          <a:p>
            <a:pPr marL="365760" indent="-256032">
              <a:spcBef>
                <a:spcPts val="600"/>
              </a:spcBef>
              <a:buClr>
                <a:srgbClr val="C0504D"/>
              </a:buClr>
              <a:buSzPct val="85000"/>
              <a:buFont typeface="Wingdings 3"/>
              <a:buChar char=""/>
              <a:defRPr/>
            </a:pPr>
            <a:r>
              <a:rPr lang="uk-UA" sz="2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нежива природа;</a:t>
            </a:r>
          </a:p>
          <a:p>
            <a:pPr marL="365760" indent="-256032">
              <a:spcBef>
                <a:spcPts val="600"/>
              </a:spcBef>
              <a:buClr>
                <a:srgbClr val="C0504D"/>
              </a:buClr>
              <a:buSzPct val="85000"/>
              <a:buFont typeface="Wingdings 3"/>
              <a:buChar char=""/>
              <a:defRPr/>
            </a:pPr>
            <a:r>
              <a:rPr lang="uk-UA" sz="2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жива природа;</a:t>
            </a:r>
          </a:p>
          <a:p>
            <a:pPr marL="365760" indent="-256032">
              <a:spcBef>
                <a:spcPts val="600"/>
              </a:spcBef>
              <a:buClr>
                <a:srgbClr val="C0504D"/>
              </a:buClr>
              <a:buSzPct val="85000"/>
              <a:buFont typeface="Wingdings 3"/>
              <a:buChar char=""/>
              <a:defRPr/>
            </a:pPr>
            <a:r>
              <a:rPr lang="uk-UA" sz="28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взаємозв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’</a:t>
            </a:r>
            <a:r>
              <a:rPr lang="uk-UA" sz="28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язки</a:t>
            </a:r>
            <a:r>
              <a:rPr lang="uk-UA" sz="2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в природі;</a:t>
            </a:r>
          </a:p>
          <a:p>
            <a:pPr marL="365760" indent="-256032">
              <a:spcBef>
                <a:spcPts val="600"/>
              </a:spcBef>
              <a:buClr>
                <a:srgbClr val="C0504D"/>
              </a:buClr>
              <a:buSzPct val="85000"/>
              <a:buFont typeface="Wingdings 3"/>
              <a:buChar char=""/>
              <a:defRPr/>
            </a:pPr>
            <a:r>
              <a:rPr lang="uk-UA" sz="2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планета Земля;</a:t>
            </a:r>
          </a:p>
          <a:p>
            <a:pPr marL="365760" indent="-256032">
              <a:spcBef>
                <a:spcPts val="600"/>
              </a:spcBef>
              <a:buClr>
                <a:srgbClr val="C0504D"/>
              </a:buClr>
              <a:buSzPct val="85000"/>
              <a:buFont typeface="Wingdings 3"/>
              <a:buChar char=""/>
              <a:defRPr/>
            </a:pPr>
            <a:r>
              <a:rPr lang="uk-UA" sz="2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Наша Батьківщина - Україна;</a:t>
            </a:r>
          </a:p>
          <a:p>
            <a:pPr marL="365760" indent="-256032">
              <a:spcBef>
                <a:spcPts val="600"/>
              </a:spcBef>
              <a:buClr>
                <a:srgbClr val="C0504D"/>
              </a:buClr>
              <a:buSzPct val="85000"/>
              <a:buFont typeface="Wingdings 3"/>
              <a:buChar char=""/>
              <a:defRPr/>
            </a:pPr>
            <a:r>
              <a:rPr lang="uk-UA" sz="2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рідний край;</a:t>
            </a:r>
          </a:p>
          <a:p>
            <a:pPr marL="365760" indent="-256032">
              <a:spcBef>
                <a:spcPts val="600"/>
              </a:spcBef>
              <a:buClr>
                <a:srgbClr val="C0504D"/>
              </a:buClr>
              <a:buSzPct val="85000"/>
              <a:buFont typeface="Wingdings 3"/>
              <a:buChar char=""/>
              <a:defRPr/>
            </a:pPr>
            <a:r>
              <a:rPr lang="uk-UA" sz="2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 пізнання природи.</a:t>
            </a:r>
          </a:p>
          <a:p>
            <a:pPr marL="365760" indent="-256032">
              <a:spcBef>
                <a:spcPts val="600"/>
              </a:spcBef>
              <a:buClr>
                <a:srgbClr val="C0504D"/>
              </a:buClr>
              <a:buSzPct val="85000"/>
              <a:defRPr/>
            </a:pPr>
            <a:endParaRPr lang="uk-UA" sz="28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365760" indent="-256032">
              <a:spcBef>
                <a:spcPts val="600"/>
              </a:spcBef>
              <a:buClr>
                <a:srgbClr val="C0504D"/>
              </a:buClr>
              <a:buSzPct val="85000"/>
              <a:buFont typeface="Wingdings 3"/>
              <a:buChar char=""/>
              <a:defRPr/>
            </a:pPr>
            <a:endParaRPr lang="ru-RU" sz="28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48962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800200"/>
          </a:xfrm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Ос</a:t>
            </a:r>
            <a:r>
              <a:rPr lang="uk-UA" sz="3600" dirty="0" err="1" smtClean="0"/>
              <a:t>вітня</a:t>
            </a:r>
            <a:r>
              <a:rPr lang="uk-UA" sz="3600" dirty="0" smtClean="0"/>
              <a:t> галузь </a:t>
            </a:r>
            <a:br>
              <a:rPr lang="uk-UA" sz="3600" dirty="0" smtClean="0"/>
            </a:br>
            <a:r>
              <a:rPr lang="uk-UA" sz="6600" i="1" dirty="0" smtClean="0">
                <a:solidFill>
                  <a:srgbClr val="FF0000"/>
                </a:solidFill>
              </a:rPr>
              <a:t>“Мистецтво”</a:t>
            </a:r>
            <a:endParaRPr lang="ru-RU" sz="6600" i="1" dirty="0">
              <a:solidFill>
                <a:srgbClr val="FF0000"/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63"/>
            <a:ext cx="6400800" cy="3424237"/>
          </a:xfrm>
        </p:spPr>
        <p:txBody>
          <a:bodyPr/>
          <a:lstStyle/>
          <a:p>
            <a:pPr marR="0" eaLnBrk="1" hangingPunct="1"/>
            <a:r>
              <a:rPr lang="uk-UA" sz="2800" b="1" dirty="0" smtClean="0"/>
              <a:t>Навчальний предмет </a:t>
            </a:r>
            <a:r>
              <a:rPr lang="uk-UA" sz="2800" dirty="0" smtClean="0"/>
              <a:t>– </a:t>
            </a:r>
            <a:r>
              <a:rPr lang="uk-UA" sz="2800" dirty="0" smtClean="0">
                <a:solidFill>
                  <a:srgbClr val="FFFF00"/>
                </a:solidFill>
              </a:rPr>
              <a:t>“Образотворче мистецтво”, </a:t>
            </a:r>
          </a:p>
          <a:p>
            <a:pPr marR="0" eaLnBrk="1" hangingPunct="1"/>
            <a:r>
              <a:rPr lang="uk-UA" sz="2800" dirty="0" smtClean="0">
                <a:solidFill>
                  <a:srgbClr val="FFFF00"/>
                </a:solidFill>
              </a:rPr>
              <a:t>          “Музика”</a:t>
            </a:r>
          </a:p>
          <a:p>
            <a:pPr marR="0" eaLnBrk="1" hangingPunct="1"/>
            <a:r>
              <a:rPr lang="uk-UA" sz="2800" b="1" dirty="0" smtClean="0"/>
              <a:t>Вводиться </a:t>
            </a:r>
            <a:r>
              <a:rPr lang="uk-UA" sz="2800" dirty="0" smtClean="0"/>
              <a:t>з 1 класу в межах 2 годин на тиждень</a:t>
            </a:r>
          </a:p>
          <a:p>
            <a:pPr marR="0" eaLnBrk="1" hangingPunct="1"/>
            <a:r>
              <a:rPr lang="uk-UA" sz="2800" b="1" dirty="0" smtClean="0"/>
              <a:t>Головна мета </a:t>
            </a:r>
            <a:r>
              <a:rPr lang="uk-UA" sz="2800" dirty="0" smtClean="0"/>
              <a:t>– самореалізація духовного самовдосконалення</a:t>
            </a:r>
            <a:endParaRPr lang="ru-RU" sz="2800" dirty="0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14813"/>
            <a:ext cx="19288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2123728" y="5157191"/>
            <a:ext cx="6571010" cy="136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7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marL="547688" indent="-4111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868363" indent="-282575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33475" indent="-228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352550" indent="-1825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1544638" indent="-1825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4572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3"/>
              <a:buChar char="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9144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13716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18288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 baseline="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 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Підготувала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вчителька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початкових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клас</a:t>
            </a:r>
            <a:r>
              <a:rPr kumimoji="0" lang="uk-UA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ів</a:t>
            </a: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Новотроїцької ЗШ І-ІІІ ст. № 4</a:t>
            </a:r>
            <a:b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uk-UA" sz="2700" i="1" cap="none" noProof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Наумкіна</a:t>
            </a:r>
            <a:r>
              <a:rPr lang="uk-UA" sz="2700" i="1" cap="none" noProof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О.В.</a:t>
            </a: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Reverance" pitchFamily="2" charset="0"/>
                <a:ea typeface="+mj-ea"/>
                <a:cs typeface="+mj-cs"/>
              </a:rPr>
              <a:t>                                                                         </a:t>
            </a:r>
            <a:endParaRPr kumimoji="0" lang="ru-RU" sz="27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Reverance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5245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u="sng" smtClean="0"/>
              <a:t>Мистецтво</a:t>
            </a:r>
            <a:endParaRPr lang="ru-RU" b="1" u="sng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                                    </a:t>
            </a:r>
            <a:r>
              <a:rPr lang="uk-UA" b="1" u="sng" dirty="0" smtClean="0"/>
              <a:t>МЕТА :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sz="2400" dirty="0" smtClean="0"/>
              <a:t>ФОРМУВАННЯ ОСОБИСТІСТНО – ЦІННІСНЕ СТАВЛЕННЯ ДО ДІЙСНОСТІ ТА МИСТЕЦТВА;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sz="2400" dirty="0" smtClean="0"/>
              <a:t>РОЗВИТОК ЗАГАЛЬНИХ ТА СПЕЦІАЛЬНИХ ЗДІБНОСТЕЙ;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sz="2400" dirty="0" smtClean="0"/>
              <a:t>СТИМУЛЮВАННЯ ТВОРЧОГО ПОТЕНЦІАЛУ ОСОБИСТОСТІ;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sz="2400" dirty="0" smtClean="0"/>
              <a:t>ФОРМУВАННЯ БАЗОВОЇ КОМПЕТЕНТНОСТІ І ЗДАТНІСТЬ ДО ХУДОЖНЬОЇ ТВОРЧОЇ САМОРЕАЛІЗАЦІЇ;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uk-UA" sz="2400" dirty="0" smtClean="0"/>
              <a:t>ВИХОВАННЯ ПОТРЕБИ В ДУХОВНОМУ САМОВДОСКОНАЛЕННІ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25" y="785813"/>
            <a:ext cx="19288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123203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i="1" u="sng" smtClean="0"/>
              <a:t>Завдання галузі</a:t>
            </a:r>
            <a:endParaRPr lang="ru-RU" b="1" i="1" u="sng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2400" smtClean="0"/>
              <a:t>Виховання в учнів емоційно – ціннісного ставлення до мистецтва та дійсності;</a:t>
            </a:r>
          </a:p>
          <a:p>
            <a:pPr eaLnBrk="1" hangingPunct="1"/>
            <a:r>
              <a:rPr lang="uk-UA" sz="2400" smtClean="0"/>
              <a:t>Формування  в учнів на доступному рівні системи художніх знань і вмінь, яка відображає цілісність та видову специфіку мистецтва;</a:t>
            </a:r>
          </a:p>
          <a:p>
            <a:pPr eaLnBrk="1" hangingPunct="1"/>
            <a:r>
              <a:rPr lang="uk-UA" sz="2400" smtClean="0"/>
              <a:t>Розвиток емоційно – почуттєвої сфери учнів, їх художніх здібностей і мислення, здатності до самовираження та спілкування</a:t>
            </a:r>
            <a:endParaRPr lang="ru-RU" sz="240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357688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910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3399FF"/>
            </a:gs>
            <a:gs pos="36000">
              <a:srgbClr val="00CCCC"/>
            </a:gs>
            <a:gs pos="75000">
              <a:srgbClr val="9999FF"/>
            </a:gs>
            <a:gs pos="83000">
              <a:srgbClr val="2E6792"/>
            </a:gs>
            <a:gs pos="90000">
              <a:srgbClr val="3333CC"/>
            </a:gs>
            <a:gs pos="95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79859"/>
            <a:ext cx="8229600" cy="4525963"/>
          </a:xfrm>
        </p:spPr>
        <p:txBody>
          <a:bodyPr/>
          <a:lstStyle/>
          <a:p>
            <a:pPr marL="547688" lvl="0" indent="-411163" fontAlgn="base"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uk-UA" sz="2800" b="1" i="1" dirty="0">
                <a:solidFill>
                  <a:srgbClr val="002060"/>
                </a:solidFill>
                <a:latin typeface="Century Schoolbook"/>
              </a:rPr>
              <a:t>формування  предметної  математичної  і   ключових</a:t>
            </a:r>
            <a:endParaRPr lang="uk-UA" sz="2800" dirty="0">
              <a:solidFill>
                <a:srgbClr val="002060"/>
              </a:solidFill>
              <a:latin typeface="Century Schoolbook"/>
            </a:endParaRPr>
          </a:p>
          <a:p>
            <a:pPr marL="547688" lvl="0" indent="-411163" fontAlgn="base">
              <a:spcAft>
                <a:spcPct val="0"/>
              </a:spcAft>
              <a:buClr>
                <a:srgbClr val="F9F9F9"/>
              </a:buClr>
              <a:buSzPct val="65000"/>
              <a:buNone/>
            </a:pPr>
            <a:r>
              <a:rPr lang="uk-UA" sz="2800" b="1" i="1" dirty="0">
                <a:solidFill>
                  <a:srgbClr val="002060"/>
                </a:solidFill>
                <a:latin typeface="Century Schoolbook"/>
              </a:rPr>
              <a:t>    </a:t>
            </a:r>
            <a:r>
              <a:rPr lang="uk-UA" sz="2800" b="1" i="1" dirty="0" err="1">
                <a:solidFill>
                  <a:srgbClr val="002060"/>
                </a:solidFill>
                <a:latin typeface="Century Schoolbook"/>
              </a:rPr>
              <a:t>компетентностей</a:t>
            </a:r>
            <a:r>
              <a:rPr lang="uk-UA" sz="2800" b="1" i="1" dirty="0">
                <a:solidFill>
                  <a:srgbClr val="002060"/>
                </a:solidFill>
                <a:latin typeface="Century Schoolbook"/>
              </a:rPr>
              <a:t>,  необхідних   для       самореалізації   учнів    у  швидкозмінному    світі.</a:t>
            </a:r>
            <a:r>
              <a:rPr lang="uk-UA" sz="2800" b="1" dirty="0">
                <a:solidFill>
                  <a:srgbClr val="002060"/>
                </a:solidFill>
                <a:latin typeface="Century Schoolbook"/>
              </a:rPr>
              <a:t> </a:t>
            </a:r>
            <a:endParaRPr lang="uk-UA" sz="2800" dirty="0">
              <a:solidFill>
                <a:srgbClr val="002060"/>
              </a:solidFill>
              <a:latin typeface="Century Schoolbook"/>
            </a:endParaRP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Мета  галузі:</a:t>
            </a:r>
            <a:r>
              <a:rPr kumimoji="0" lang="uk-UA" sz="40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/>
            </a:r>
            <a:br>
              <a:rPr kumimoji="0" lang="uk-UA" sz="40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</a:rPr>
            </a:br>
            <a:endParaRPr kumimoji="0" lang="uk-UA" sz="4000" b="1" i="0" u="none" strike="noStrike" kern="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Monotype Corsiva" pitchFamily="66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3235257" cy="258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8981">
            <a:off x="5580112" y="2894508"/>
            <a:ext cx="3383326" cy="28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D:\Лида\ФОТО\1 ШКОЛЬНЫЕ\11.01.2012ШКОЛА\витя у дос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7104" y="3501008"/>
            <a:ext cx="2083444" cy="3125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823975" y="6381328"/>
            <a:ext cx="2895600" cy="365125"/>
          </a:xfrm>
        </p:spPr>
        <p:txBody>
          <a:bodyPr/>
          <a:lstStyle/>
          <a:p>
            <a:r>
              <a:rPr lang="ru-RU" dirty="0" err="1" smtClean="0"/>
              <a:t>Вчителька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</a:t>
            </a:r>
            <a:r>
              <a:rPr lang="ru-RU" dirty="0" err="1" smtClean="0"/>
              <a:t>Новотроїцької</a:t>
            </a:r>
            <a:r>
              <a:rPr lang="ru-RU" dirty="0" smtClean="0"/>
              <a:t> ЗШ І-ІІІ ст.№ 4 </a:t>
            </a:r>
            <a:r>
              <a:rPr lang="ru-RU" dirty="0" err="1" smtClean="0"/>
              <a:t>Л.В.Рудакова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539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uk-UA" smtClean="0"/>
              <a:t>Змістові лінії</a:t>
            </a:r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FF0000"/>
                </a:solidFill>
              </a:rPr>
              <a:t>    ДЕРЖСТАНДАРТ     2006</a:t>
            </a:r>
          </a:p>
          <a:p>
            <a:pPr eaLnBrk="1" hangingPunct="1">
              <a:buFontTx/>
              <a:buChar char="-"/>
            </a:pPr>
            <a:r>
              <a:rPr lang="uk-UA" sz="2400" smtClean="0"/>
              <a:t>Музична;</a:t>
            </a:r>
          </a:p>
          <a:p>
            <a:pPr eaLnBrk="1" hangingPunct="1">
              <a:buFontTx/>
              <a:buChar char="-"/>
            </a:pPr>
            <a:r>
              <a:rPr lang="uk-UA" sz="2400" smtClean="0"/>
              <a:t>Образотворча.</a:t>
            </a:r>
          </a:p>
          <a:p>
            <a:pPr eaLnBrk="1" hangingPunct="1">
              <a:buFont typeface="Wingdings 2" pitchFamily="18" charset="2"/>
              <a:buNone/>
            </a:pPr>
            <a:endParaRPr lang="uk-UA" sz="2000" smtClean="0"/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solidFill>
                <a:srgbClr val="FF0000"/>
              </a:solidFill>
            </a:endParaRPr>
          </a:p>
        </p:txBody>
      </p:sp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solidFill>
                  <a:srgbClr val="FF0000"/>
                </a:solidFill>
              </a:rPr>
              <a:t>        ДЕРЖСТАНДАРТ   2012</a:t>
            </a:r>
            <a:endParaRPr lang="uk-UA" sz="2400" smtClean="0"/>
          </a:p>
          <a:p>
            <a:pPr eaLnBrk="1" hangingPunct="1">
              <a:buFontTx/>
              <a:buChar char="-"/>
            </a:pPr>
            <a:r>
              <a:rPr lang="uk-UA" sz="2400" smtClean="0"/>
              <a:t>Музична</a:t>
            </a:r>
          </a:p>
          <a:p>
            <a:pPr eaLnBrk="1" hangingPunct="1">
              <a:buFontTx/>
              <a:buChar char="-"/>
            </a:pPr>
            <a:r>
              <a:rPr lang="uk-UA" sz="2400" smtClean="0"/>
              <a:t>Образотворча</a:t>
            </a:r>
          </a:p>
          <a:p>
            <a:pPr eaLnBrk="1" hangingPunct="1">
              <a:buFontTx/>
              <a:buChar char="-"/>
            </a:pPr>
            <a:r>
              <a:rPr lang="uk-UA" sz="2400" smtClean="0"/>
              <a:t>Мистецько – синтетична (хореографічна, театральна, кіно).</a:t>
            </a:r>
            <a:endParaRPr lang="ru-RU" sz="2400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14750"/>
            <a:ext cx="292893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508035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9632" y="1340768"/>
            <a:ext cx="7128519" cy="381575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4400" dirty="0">
                <a:solidFill>
                  <a:srgbClr val="898989"/>
                </a:solidFill>
              </a:rPr>
              <a:t>Освітня галузь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5400" dirty="0">
                <a:solidFill>
                  <a:schemeClr val="accent1">
                    <a:lumMod val="75000"/>
                  </a:schemeClr>
                </a:solidFill>
              </a:rPr>
              <a:t>Здоров</a:t>
            </a:r>
            <a:r>
              <a:rPr lang="uk-UA" sz="6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’я і фізична культура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uk-UA" sz="4400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uk-UA" sz="3000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3000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Впроваджується з 1 вересня 2012 року</a:t>
            </a:r>
            <a:endParaRPr lang="ru-RU" sz="3000" dirty="0">
              <a:solidFill>
                <a:srgbClr val="898989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2123728" y="5157191"/>
            <a:ext cx="6571010" cy="136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7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marL="547688" indent="-4111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868363" indent="-282575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33475" indent="-228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352550" indent="-1825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1544638" indent="-1825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4572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3"/>
              <a:buChar char="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9144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13716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18288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 baseline="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 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Підготувала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вчителька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початкових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клас</a:t>
            </a:r>
            <a:r>
              <a:rPr kumimoji="0" lang="uk-UA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ів</a:t>
            </a: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Новотроїцької ЗШ І-ІІІ ст. № 4</a:t>
            </a:r>
            <a:b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uk-UA" sz="2700" i="1" cap="none" noProof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Наумкіна</a:t>
            </a:r>
            <a:r>
              <a:rPr lang="uk-UA" sz="2700" i="1" cap="none" noProof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О.В</a:t>
            </a:r>
            <a:r>
              <a:rPr lang="uk-UA" sz="2700" i="1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                                          </a:t>
            </a:r>
            <a:endParaRPr kumimoji="0" lang="ru-RU" sz="27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268643"/>
      </p:ext>
    </p:extLst>
  </p:cSld>
  <p:clrMapOvr>
    <a:masterClrMapping/>
  </p:clrMapOvr>
  <p:transition spd="med" advTm="6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uk-UA"/>
              <a:t>мета</a:t>
            </a:r>
            <a:endParaRPr lang="ru-RU"/>
          </a:p>
        </p:txBody>
      </p:sp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uk-UA"/>
              <a:t>формування здоров’язбережувальної компетентності шляхом набуття учнями навичок збереження, зміцнення, використання здоров’я та дбайливого ставлення до нього, розвитку особистої фізичної культури.</a:t>
            </a: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1015576"/>
      </p:ext>
    </p:extLst>
  </p:cSld>
  <p:clrMapOvr>
    <a:masterClrMapping/>
  </p:clrMapOvr>
  <p:transition spd="med" advTm="6000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22263"/>
            <a:ext cx="8077200" cy="1001712"/>
          </a:xfrm>
        </p:spPr>
        <p:txBody>
          <a:bodyPr anchor="ctr">
            <a:normAutofit fontScale="90000"/>
          </a:bodyPr>
          <a:lstStyle/>
          <a:p>
            <a:r>
              <a:rPr lang="uk-UA" sz="3200" i="1"/>
              <a:t>Для досягнення зазначеної мети передбачається виконання таких завдань:</a:t>
            </a:r>
            <a:r>
              <a:rPr lang="ru-RU" sz="3200"/>
              <a:t/>
            </a:r>
            <a:br>
              <a:rPr lang="ru-RU" sz="3200"/>
            </a:br>
            <a:endParaRPr lang="uk-UA" sz="3200" i="1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000" dirty="0">
                <a:solidFill>
                  <a:srgbClr val="002060"/>
                </a:solidFill>
              </a:rPr>
              <a:t>формування в учнів знань про здоров’я, здоровий спосіб життя, безпечну поведінку, фізичну культуру, фізичні вправи, взаємозв’язок організму людини з природним і соціальним оточенням;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2000" dirty="0">
                <a:solidFill>
                  <a:srgbClr val="002060"/>
                </a:solidFill>
              </a:rPr>
              <a:t>формування та розвиток навичок базових </a:t>
            </a:r>
            <a:r>
              <a:rPr lang="uk-UA" sz="2000" dirty="0" err="1">
                <a:solidFill>
                  <a:srgbClr val="002060"/>
                </a:solidFill>
              </a:rPr>
              <a:t>загальнорозвивальних</a:t>
            </a:r>
            <a:r>
              <a:rPr lang="uk-UA" sz="2000" dirty="0">
                <a:solidFill>
                  <a:srgbClr val="002060"/>
                </a:solidFill>
              </a:rPr>
              <a:t> рухових дій;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2000" dirty="0">
                <a:solidFill>
                  <a:srgbClr val="002060"/>
                </a:solidFill>
              </a:rPr>
              <a:t>розвиток в учнів активної мотивації  дбайливо ставитися до власного здоров’я і займатися фізичною культурою, удосконалювати фізичну, соціальну, психічну і духовну складові здоров’я;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2000" dirty="0">
                <a:solidFill>
                  <a:srgbClr val="002060"/>
                </a:solidFill>
              </a:rPr>
              <a:t>виховання в учнів потреби у здоров’ї, що є важливою життєвою цінністю, свідомого прагнення до ведення здорового способу життя; розвиток умінь самостійно приймати рішення щодо власних вчинків;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2000" dirty="0">
                <a:solidFill>
                  <a:srgbClr val="002060"/>
                </a:solidFill>
              </a:rPr>
              <a:t>набуття учнями власного </a:t>
            </a:r>
            <a:r>
              <a:rPr lang="uk-UA" sz="2000" dirty="0" err="1">
                <a:solidFill>
                  <a:srgbClr val="002060"/>
                </a:solidFill>
              </a:rPr>
              <a:t>здоров’язбережувального</a:t>
            </a:r>
            <a:r>
              <a:rPr lang="uk-UA" sz="2000" dirty="0">
                <a:solidFill>
                  <a:srgbClr val="002060"/>
                </a:solidFill>
              </a:rPr>
              <a:t> досвіду з урахуванням стану здоров’я;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2000" dirty="0">
                <a:solidFill>
                  <a:srgbClr val="002060"/>
                </a:solidFill>
              </a:rPr>
              <a:t>використання у повсякденному житті досвіду </a:t>
            </a:r>
            <a:r>
              <a:rPr lang="uk-UA" sz="2000" dirty="0" err="1">
                <a:solidFill>
                  <a:srgbClr val="002060"/>
                </a:solidFill>
              </a:rPr>
              <a:t>здоров’язбережувальної</a:t>
            </a:r>
            <a:r>
              <a:rPr lang="uk-UA" sz="2000" dirty="0">
                <a:solidFill>
                  <a:srgbClr val="002060"/>
                </a:solidFill>
              </a:rPr>
              <a:t> діяльності для власного здоров’я та здоров’я інших людей.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438544"/>
      </p:ext>
    </p:extLst>
  </p:cSld>
  <p:clrMapOvr>
    <a:masterClrMapping/>
  </p:clrMapOvr>
  <p:transition spd="med" advTm="6000"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22263"/>
            <a:ext cx="8077200" cy="1066800"/>
          </a:xfrm>
        </p:spPr>
        <p:txBody>
          <a:bodyPr anchor="ctr"/>
          <a:lstStyle/>
          <a:p>
            <a:r>
              <a:rPr lang="ru-RU" sz="3200"/>
              <a:t/>
            </a:r>
            <a:br>
              <a:rPr lang="ru-RU" sz="3200"/>
            </a:br>
            <a:endParaRPr lang="ru-RU" sz="3200"/>
          </a:p>
        </p:txBody>
      </p:sp>
      <p:sp>
        <p:nvSpPr>
          <p:cNvPr id="5123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 algn="ctr">
              <a:buFont typeface="Wingdings" pitchFamily="2" charset="2"/>
              <a:buNone/>
            </a:pPr>
            <a:r>
              <a:rPr lang="uk-UA" sz="2400" b="1" dirty="0">
                <a:solidFill>
                  <a:schemeClr val="bg2"/>
                </a:solidFill>
              </a:rPr>
              <a:t>2005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512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8313" y="2205038"/>
            <a:ext cx="4040187" cy="3956050"/>
          </a:xfrm>
        </p:spPr>
        <p:txBody>
          <a:bodyPr/>
          <a:lstStyle/>
          <a:p>
            <a:r>
              <a:rPr lang="uk-UA" sz="2400" dirty="0">
                <a:solidFill>
                  <a:srgbClr val="002060"/>
                </a:solidFill>
              </a:rPr>
              <a:t>здоров’я людини </a:t>
            </a:r>
          </a:p>
          <a:p>
            <a:r>
              <a:rPr lang="uk-UA" sz="2400" dirty="0">
                <a:solidFill>
                  <a:srgbClr val="002060"/>
                </a:solidFill>
              </a:rPr>
              <a:t>фізична складова здоров’я</a:t>
            </a:r>
          </a:p>
          <a:p>
            <a:r>
              <a:rPr lang="uk-UA" sz="2400" dirty="0">
                <a:solidFill>
                  <a:srgbClr val="002060"/>
                </a:solidFill>
              </a:rPr>
              <a:t>соціальна складова здоров’я  </a:t>
            </a:r>
          </a:p>
          <a:p>
            <a:r>
              <a:rPr lang="uk-UA" sz="2400" dirty="0">
                <a:solidFill>
                  <a:srgbClr val="002060"/>
                </a:solidFill>
              </a:rPr>
              <a:t>психічна складові здоров’я </a:t>
            </a:r>
          </a:p>
          <a:p>
            <a:r>
              <a:rPr lang="uk-UA" sz="2400" dirty="0">
                <a:solidFill>
                  <a:srgbClr val="002060"/>
                </a:solidFill>
              </a:rPr>
              <a:t>духовна складові здоров’я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12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 algn="ctr">
              <a:buFont typeface="Wingdings" pitchFamily="2" charset="2"/>
              <a:buNone/>
            </a:pPr>
            <a:r>
              <a:rPr lang="uk-UA" sz="2400" b="1" dirty="0">
                <a:solidFill>
                  <a:schemeClr val="bg2"/>
                </a:solidFill>
              </a:rPr>
              <a:t>2012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512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6050"/>
          </a:xfrm>
        </p:spPr>
        <p:txBody>
          <a:bodyPr/>
          <a:lstStyle/>
          <a:p>
            <a:r>
              <a:rPr lang="uk-UA" sz="2400" dirty="0">
                <a:solidFill>
                  <a:srgbClr val="002060"/>
                </a:solidFill>
              </a:rPr>
              <a:t>здоров’я </a:t>
            </a:r>
          </a:p>
          <a:p>
            <a:r>
              <a:rPr lang="uk-UA" sz="2400" dirty="0">
                <a:solidFill>
                  <a:srgbClr val="002060"/>
                </a:solidFill>
              </a:rPr>
              <a:t>фізична культура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581025"/>
            <a:ext cx="8229600" cy="1214438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uk-UA" sz="3200" b="1" dirty="0" smtClean="0">
                <a:solidFill>
                  <a:srgbClr val="FFFFFF"/>
                </a:solidFill>
              </a:rPr>
              <a:t>Змістові лінії</a:t>
            </a:r>
            <a:endParaRPr lang="ru-RU" sz="32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539731"/>
      </p:ext>
    </p:extLst>
  </p:cSld>
  <p:clrMapOvr>
    <a:masterClrMapping/>
  </p:clrMapOvr>
  <p:transition spd="med" advTm="6000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89177"/>
            <a:ext cx="2526701" cy="484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Місце для вмісту 2"/>
          <p:cNvSpPr txBox="1">
            <a:spLocks/>
          </p:cNvSpPr>
          <p:nvPr/>
        </p:nvSpPr>
        <p:spPr bwMode="auto">
          <a:xfrm>
            <a:off x="179388" y="1125538"/>
            <a:ext cx="842506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  формування  цілісного  сприйняття  світу, розуміння  ролі  математики  в  розумінні  дійсності;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формування  готовності  до  розпізнавання  проблем  математичними методами, здатність </a:t>
            </a:r>
            <a:r>
              <a:rPr kumimoji="0" lang="uk-UA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розв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’</a:t>
            </a:r>
            <a:r>
              <a:rPr kumimoji="0" lang="uk-UA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язувати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сюжетні  задачі, логічно  міркувати,   пояснювати свої  дії та  виконувати  за алгоритмом;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-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вміти  користуватися  математичною  термінологією, знаковою і графічною  інформацією, орієнтуватися  на  площі  та  у  просторі;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 застосовувати  обчислювальні  навички  у  практичній  ситуації  і  розуміти  сутність  процесу  вимірювання  величин;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формувати  інтерес  до  вивчення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    математики, творчого  підходу та 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    емоційно-ціннісного  ставлення  до  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    виконання   математичних  завдань;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 уміння  навчатися.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Char char=""/>
              <a:tabLst/>
              <a:defRPr/>
            </a:pP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Завдання  галузі:</a:t>
            </a:r>
            <a:r>
              <a:rPr kumimoji="0" lang="uk-UA" sz="40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/>
            </a:r>
            <a:br>
              <a:rPr kumimoji="0" lang="uk-UA" sz="40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</a:rPr>
            </a:br>
            <a:endParaRPr kumimoji="0" lang="uk-UA" sz="4000" b="1" i="0" u="none" strike="noStrike" kern="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Monotype Corsiva" pitchFamily="66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Вчителька початкових класів Новотроїцької ЗШ І-ІІІ ст.№ 4 Л.В.Рудакова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25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73000">
              <a:srgbClr val="21D6E0"/>
            </a:gs>
            <a:gs pos="89000">
              <a:srgbClr val="0087E6"/>
            </a:gs>
            <a:gs pos="98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07704" y="721109"/>
            <a:ext cx="4186808" cy="922114"/>
          </a:xfrm>
          <a:prstGeom prst="rect">
            <a:avLst/>
          </a:prstGeo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GReverance" pitchFamily="2" charset="0"/>
              </a:rPr>
              <a:t>       </a:t>
            </a:r>
            <a:r>
              <a:rPr kumimoji="0" lang="uk-UA" sz="3600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Змістові </a:t>
            </a:r>
            <a:r>
              <a:rPr kumimoji="0" lang="uk-UA" sz="3600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uk-UA" sz="3600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lang="uk-UA" sz="3600" b="1" i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i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kumimoji="0" lang="uk-UA" sz="3600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3600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лінії:</a:t>
            </a:r>
            <a:r>
              <a:rPr kumimoji="0" lang="uk-UA" sz="3600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	</a:t>
            </a:r>
            <a:endParaRPr kumimoji="0" lang="uk-UA" sz="3600" b="1" i="0" u="none" strike="noStrike" kern="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Місце для вмісту 3"/>
          <p:cNvSpPr txBox="1">
            <a:spLocks/>
          </p:cNvSpPr>
          <p:nvPr/>
        </p:nvSpPr>
        <p:spPr bwMode="auto">
          <a:xfrm>
            <a:off x="478532" y="2276872"/>
            <a:ext cx="8229600" cy="35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marR="0" lvl="0" indent="-4111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       </a:t>
            </a: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Держстандарт                                                         </a:t>
            </a:r>
            <a:r>
              <a:rPr kumimoji="0" lang="uk-UA" sz="15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Держстандарт</a:t>
            </a: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endParaRPr kumimoji="0" lang="uk-UA" sz="15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              2005р.                                                                                2011р.</a:t>
            </a:r>
            <a:endParaRPr kumimoji="0" lang="uk-UA" sz="15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1. Властивості  та відношення                               1.Числа. Дії  з числами.</a:t>
            </a:r>
            <a:endParaRPr kumimoji="0" lang="uk-UA" sz="1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предметів. Лічба.	                                           2.  Величини.</a:t>
            </a:r>
            <a:endParaRPr kumimoji="0" lang="uk-UA" sz="1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2.Числа і дії над  ними.                                               3.Математичні  вирази,</a:t>
            </a:r>
            <a:endParaRPr kumimoji="0" lang="uk-UA" sz="1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3.Числові  та буквені вирази.                                       рівності, нерівності.</a:t>
            </a:r>
            <a:endParaRPr kumimoji="0" lang="uk-UA" sz="1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4.Рівняння і нерівності.                                             4. Сюжетні  задачі.</a:t>
            </a:r>
            <a:endParaRPr kumimoji="0" lang="uk-UA" sz="1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5.Геометричні фігури та їх </a:t>
            </a:r>
            <a:r>
              <a:rPr kumimoji="0" lang="uk-UA" sz="1500" b="1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влас-</a:t>
            </a: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                         5. Просторові  відношення,</a:t>
            </a:r>
          </a:p>
          <a:p>
            <a:pPr marL="547688" marR="0" lvl="0" indent="-4111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uk-UA" sz="1500" b="1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тивості</a:t>
            </a: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. Геометричні  тіла.	                              геометричні  фігури.</a:t>
            </a:r>
          </a:p>
          <a:p>
            <a:pPr marL="547688" marR="0" lvl="0" indent="-4111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6.Вимірювання  геометричних  		         6. Робота з даними.</a:t>
            </a:r>
            <a:endParaRPr kumimoji="0" lang="uk-UA" sz="1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величин та  обчислення  їх значень.	             </a:t>
            </a:r>
          </a:p>
          <a:p>
            <a:pPr marL="547688" marR="0" lvl="0" indent="-4111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7.Величини та  одиниці  вимірювання </a:t>
            </a:r>
            <a:endParaRPr kumimoji="0" lang="uk-UA" sz="1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uk-UA" sz="1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величин.</a:t>
            </a:r>
            <a:endParaRPr kumimoji="0" lang="ru-RU" sz="15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547688" marR="0" lvl="0" indent="-4111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tabLst/>
              <a:defRPr/>
            </a:pPr>
            <a:endParaRPr kumimoji="0" lang="uk-UA" sz="1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051720" y="5371926"/>
            <a:ext cx="1214437" cy="1214438"/>
          </a:xfrm>
          <a:prstGeom prst="cube">
            <a:avLst>
              <a:gd name="adj" fmla="val 25000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059832" y="5671964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7545" y="4943872"/>
            <a:ext cx="1628228" cy="164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9593" y="188640"/>
            <a:ext cx="2684538" cy="2022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264"/>
            <a:ext cx="2612175" cy="195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156176" y="6309320"/>
            <a:ext cx="2895600" cy="365125"/>
          </a:xfrm>
        </p:spPr>
        <p:txBody>
          <a:bodyPr/>
          <a:lstStyle/>
          <a:p>
            <a:r>
              <a:rPr lang="ru-RU" dirty="0" err="1" smtClean="0"/>
              <a:t>Вчителька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</a:t>
            </a:r>
            <a:r>
              <a:rPr lang="ru-RU" dirty="0" err="1" smtClean="0"/>
              <a:t>Новотроїцької</a:t>
            </a:r>
            <a:r>
              <a:rPr lang="ru-RU" dirty="0" smtClean="0"/>
              <a:t> ЗШ І-ІІІ ст.№ 4 </a:t>
            </a:r>
            <a:r>
              <a:rPr lang="ru-RU" dirty="0" err="1" smtClean="0"/>
              <a:t>Л.В.Рудакова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962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528" y="260648"/>
            <a:ext cx="7627059" cy="1656184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Освітня галузь </a:t>
            </a:r>
            <a:r>
              <a:rPr lang="uk-UA" sz="5300" u="sng" kern="1200" dirty="0" err="1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“Суспільствознавсто”</a:t>
            </a:r>
            <a:endParaRPr lang="ru-RU" sz="5300" u="sng" kern="1200" dirty="0">
              <a:solidFill>
                <a:srgbClr val="FFFF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650" y="1771650"/>
            <a:ext cx="6696075" cy="3457575"/>
          </a:xfrm>
        </p:spPr>
        <p:txBody>
          <a:bodyPr lIns="45720" rIns="45720"/>
          <a:lstStyle/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endParaRPr lang="uk-UA" b="1" dirty="0" smtClean="0">
              <a:solidFill>
                <a:srgbClr val="FF0000"/>
              </a:solidFill>
              <a:latin typeface="AcademyCTT" pitchFamily="2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Навчальний предмет </a:t>
            </a:r>
            <a:r>
              <a:rPr lang="uk-UA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“Я у </a:t>
            </a:r>
            <a:r>
              <a:rPr lang="uk-UA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світі”</a:t>
            </a:r>
            <a:endParaRPr lang="uk-UA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endParaRPr lang="uk-UA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Вводиться в 3-4 класах в межах </a:t>
            </a:r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години на тиждень</a:t>
            </a:r>
          </a:p>
          <a:p>
            <a:pPr marL="0" indent="0" algn="ctr" eaLnBrk="1" hangingPunct="1">
              <a:spcBef>
                <a:spcPct val="0"/>
              </a:spcBef>
              <a:buFont typeface="Wingdings 3" pitchFamily="18" charset="2"/>
              <a:buNone/>
            </a:pPr>
            <a:endParaRPr lang="uk-UA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Рік введення 2014-2015 навчальний рік</a:t>
            </a: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endParaRPr lang="uk-UA" sz="2400" b="1" dirty="0" smtClean="0">
              <a:solidFill>
                <a:schemeClr val="tx2"/>
              </a:solidFill>
              <a:latin typeface="AdonisC" pitchFamily="2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907704" y="5085184"/>
            <a:ext cx="6858272" cy="145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marL="547688" indent="-4111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868363" indent="-282575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33475" indent="-228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352550" indent="-1825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1544638" indent="-1825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4572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3"/>
              <a:buChar char="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9144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13716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18288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 baseline="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400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/>
              </a:rPr>
              <a:t>            </a:t>
            </a:r>
            <a:r>
              <a:rPr lang="ru-RU" sz="1800" i="1" cap="none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Підготувала</a:t>
            </a:r>
            <a:r>
              <a:rPr lang="ru-RU" sz="1800" i="1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cap="none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вчителька</a:t>
            </a:r>
            <a:r>
              <a:rPr lang="ru-RU" sz="1800" i="1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cap="none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початкових</a:t>
            </a:r>
            <a:r>
              <a:rPr lang="ru-RU" sz="1800" i="1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cap="none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клас</a:t>
            </a:r>
            <a:r>
              <a:rPr lang="uk-UA" sz="1800" i="1" cap="none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ів</a:t>
            </a:r>
            <a:r>
              <a:rPr lang="uk-UA" sz="1800" i="1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uk-UA" sz="1800" i="1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1800" i="1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Новотроїцької ЗШ І-ІІІ ст. № 4</a:t>
            </a:r>
            <a:br>
              <a:rPr lang="uk-UA" sz="1800" i="1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1800" i="1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Рудакова Л.В.   </a:t>
            </a:r>
            <a:r>
              <a:rPr lang="uk-UA" sz="1800" i="1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AGReverance" pitchFamily="2" charset="0"/>
              </a:rPr>
              <a:t>                                                                          </a:t>
            </a:r>
            <a:endParaRPr lang="ru-RU" sz="2800" i="1" cap="none" dirty="0" smtClean="0">
              <a:ln>
                <a:noFill/>
              </a:ln>
              <a:solidFill>
                <a:srgbClr val="002060"/>
              </a:solidFill>
              <a:effectLst/>
              <a:latin typeface="AGReveranc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5800" y="1125538"/>
            <a:ext cx="19923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856709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251520" y="1163653"/>
            <a:ext cx="7715784" cy="4843447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2800" kern="1200" dirty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uk-UA" sz="2800" b="1" u="sng" kern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МЕТА: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kern="1200" dirty="0">
                <a:latin typeface="Arial" pitchFamily="34" charset="0"/>
                <a:cs typeface="Arial" pitchFamily="34" charset="0"/>
              </a:rPr>
              <a:t>особистісний розвиток учня;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kern="1200" dirty="0">
                <a:latin typeface="Arial" pitchFamily="34" charset="0"/>
                <a:cs typeface="Arial" pitchFamily="34" charset="0"/>
              </a:rPr>
              <a:t>формування соціальної та громадянської </a:t>
            </a:r>
            <a:r>
              <a:rPr lang="uk-UA" sz="2800" b="1" kern="1200" dirty="0" err="1">
                <a:latin typeface="Arial" pitchFamily="34" charset="0"/>
                <a:cs typeface="Arial" pitchFamily="34" charset="0"/>
              </a:rPr>
              <a:t>компетентностей</a:t>
            </a:r>
            <a:r>
              <a:rPr lang="uk-UA" sz="2800" b="1" kern="12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kern="1200" dirty="0">
                <a:latin typeface="Arial" pitchFamily="34" charset="0"/>
                <a:cs typeface="Arial" pitchFamily="34" charset="0"/>
              </a:rPr>
              <a:t>засвоєння різних видів соціального досвіду;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kern="1200" dirty="0">
                <a:latin typeface="Arial" pitchFamily="34" charset="0"/>
                <a:cs typeface="Arial" pitchFamily="34" charset="0"/>
              </a:rPr>
              <a:t>засвоєння соціальних норм прийнятої в суспільстві поведінки;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kern="1200" dirty="0">
                <a:latin typeface="Arial" pitchFamily="34" charset="0"/>
                <a:cs typeface="Arial" pitchFamily="34" charset="0"/>
              </a:rPr>
              <a:t>формування толерантного ставлення до відмінностей культур, традицій і різних думок. </a:t>
            </a:r>
            <a:endParaRPr lang="ru-RU" sz="2800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32656"/>
            <a:ext cx="813690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u="sng" spc="50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haroni" pitchFamily="2" charset="-79"/>
              </a:rPr>
              <a:t>Суспільствознавство</a:t>
            </a:r>
            <a:endParaRPr lang="ru-RU" sz="4800" b="1" spc="50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100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mtClean="0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7257" y="1052736"/>
            <a:ext cx="2020094" cy="166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29170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906463"/>
            <a:ext cx="8229600" cy="4524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виховання гуманної, соціально активної особистості;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оволодіння способами діяльності та моделями поведінки;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розвиток навичок взаємодії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сім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ї, колективі, суспільстві;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накопичення досвіду комунікативної діяльності;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дотримання правил толерантної поведінки;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формування основ споживчої культури;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формування вміння приймати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рішення щодо власної поведінки.  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16632"/>
            <a:ext cx="7687511" cy="106627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kern="12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onotype Corsiva" pitchFamily="66" charset="0"/>
              </a:rPr>
              <a:t>Завдання галузі</a:t>
            </a:r>
            <a:endParaRPr lang="ru-RU" sz="6000" kern="1200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12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mtClean="0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91"/>
          <a:stretch>
            <a:fillRect/>
          </a:stretch>
        </p:blipFill>
        <p:spPr bwMode="auto">
          <a:xfrm>
            <a:off x="7068777" y="1308639"/>
            <a:ext cx="1938698" cy="166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046" y="4797152"/>
            <a:ext cx="1682524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191823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481138"/>
            <a:ext cx="4038600" cy="4525962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2800" b="1" u="sng" kern="1200" dirty="0">
                <a:solidFill>
                  <a:schemeClr val="accent6">
                    <a:lumMod val="75000"/>
                  </a:schemeClr>
                </a:solidFill>
              </a:rPr>
              <a:t>Держстандарт </a:t>
            </a:r>
            <a:endParaRPr lang="en-US" sz="2800" b="1" u="sng" kern="1200" dirty="0">
              <a:solidFill>
                <a:schemeClr val="accent6">
                  <a:lumMod val="75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2800" b="1" u="sng" kern="1200" dirty="0">
                <a:solidFill>
                  <a:schemeClr val="accent6">
                    <a:lumMod val="75000"/>
                  </a:schemeClr>
                </a:solidFill>
              </a:rPr>
              <a:t>2005</a:t>
            </a:r>
            <a:r>
              <a:rPr lang="en-US" sz="2800" b="1" u="sng" kern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u="sng" kern="1200" dirty="0">
                <a:solidFill>
                  <a:schemeClr val="accent6">
                    <a:lumMod val="75000"/>
                  </a:schemeClr>
                </a:solidFill>
              </a:rPr>
              <a:t>р.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kern="1200" dirty="0">
                <a:solidFill>
                  <a:srgbClr val="0070C0"/>
                </a:solidFill>
              </a:rPr>
              <a:t>л</a:t>
            </a:r>
            <a:r>
              <a:rPr lang="uk-UA" sz="2800" b="1" kern="1200" dirty="0">
                <a:solidFill>
                  <a:srgbClr val="0070C0"/>
                </a:solidFill>
              </a:rPr>
              <a:t>юдина як особистість;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kern="1200" dirty="0">
                <a:solidFill>
                  <a:srgbClr val="0070C0"/>
                </a:solidFill>
              </a:rPr>
              <a:t>людина серед людей;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kern="1200" dirty="0">
                <a:solidFill>
                  <a:srgbClr val="0070C0"/>
                </a:solidFill>
              </a:rPr>
              <a:t>людина, природа і суспільство;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kern="1200" dirty="0">
                <a:solidFill>
                  <a:srgbClr val="0070C0"/>
                </a:solidFill>
              </a:rPr>
              <a:t>культура.</a:t>
            </a:r>
            <a:endParaRPr lang="ru-RU" sz="2800" b="1" kern="1200" dirty="0">
              <a:solidFill>
                <a:srgbClr val="0070C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481138"/>
            <a:ext cx="4038600" cy="4525962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2800" b="1" u="sng" kern="1200" dirty="0">
                <a:solidFill>
                  <a:schemeClr val="accent6">
                    <a:lumMod val="75000"/>
                  </a:schemeClr>
                </a:solidFill>
              </a:rPr>
              <a:t>Держстандарт 2011р.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kern="1200" dirty="0">
                <a:solidFill>
                  <a:schemeClr val="accent1">
                    <a:lumMod val="75000"/>
                  </a:schemeClr>
                </a:solidFill>
              </a:rPr>
              <a:t>людина як особистість;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kern="1200" dirty="0">
                <a:solidFill>
                  <a:schemeClr val="accent1">
                    <a:lumMod val="75000"/>
                  </a:schemeClr>
                </a:solidFill>
              </a:rPr>
              <a:t>людина серед людей;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kern="1200" dirty="0">
                <a:solidFill>
                  <a:schemeClr val="accent1">
                    <a:lumMod val="75000"/>
                  </a:schemeClr>
                </a:solidFill>
              </a:rPr>
              <a:t>людина в суспільстві;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800" b="1" kern="1200" dirty="0">
                <a:solidFill>
                  <a:schemeClr val="accent1">
                    <a:lumMod val="75000"/>
                  </a:schemeClr>
                </a:solidFill>
              </a:rPr>
              <a:t>людина </a:t>
            </a:r>
            <a:r>
              <a:rPr lang="uk-UA" sz="2800" b="1" kern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і світ.</a:t>
            </a:r>
            <a:endParaRPr lang="ru-RU" sz="2800" b="1" kern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kern="12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onotype Corsiva" pitchFamily="66" charset="0"/>
              </a:rPr>
              <a:t>Змістові лінії</a:t>
            </a:r>
            <a:endParaRPr lang="ru-RU" sz="5400" kern="1200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149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mtClean="0">
                <a:solidFill>
                  <a:srgbClr val="000000"/>
                </a:solidFill>
              </a:rPr>
              <a:t>Вчителька початкових класів Новотроїцької ЗШ І-ІІІ ступенів № 4                                                                                     Рудакова Л.В.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902"/>
          <a:stretch>
            <a:fillRect/>
          </a:stretch>
        </p:blipFill>
        <p:spPr bwMode="auto">
          <a:xfrm>
            <a:off x="6591300" y="5508625"/>
            <a:ext cx="2579688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1611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ctrTitle"/>
          </p:nvPr>
        </p:nvSpPr>
        <p:spPr>
          <a:xfrm>
            <a:off x="2843213" y="188913"/>
            <a:ext cx="5900737" cy="936625"/>
          </a:xfrm>
        </p:spPr>
        <p:txBody>
          <a:bodyPr/>
          <a:lstStyle/>
          <a:p>
            <a:r>
              <a:rPr lang="ru-RU" b="1" smtClean="0">
                <a:ea typeface="AngsanaUPC"/>
                <a:cs typeface="AngsanaUPC"/>
              </a:rPr>
              <a:t>Педагог</a:t>
            </a:r>
            <a:r>
              <a:rPr lang="uk-UA" b="1" smtClean="0">
                <a:ea typeface="AngsanaUPC"/>
                <a:cs typeface="AngsanaUPC"/>
              </a:rPr>
              <a:t>і</a:t>
            </a:r>
            <a:r>
              <a:rPr lang="ru-RU" b="1" smtClean="0">
                <a:ea typeface="AngsanaUPC"/>
                <a:cs typeface="AngsanaUPC"/>
              </a:rPr>
              <a:t>чні читання як форма методи</a:t>
            </a:r>
            <a:r>
              <a:rPr lang="uk-UA" b="1" smtClean="0">
                <a:ea typeface="AngsanaUPC"/>
                <a:cs typeface="AngsanaUPC"/>
              </a:rPr>
              <a:t>ч</a:t>
            </a:r>
            <a:r>
              <a:rPr lang="ru-RU" b="1" smtClean="0">
                <a:ea typeface="AngsanaUPC"/>
                <a:cs typeface="AngsanaUPC"/>
              </a:rPr>
              <a:t>ної роботи</a:t>
            </a:r>
          </a:p>
        </p:txBody>
      </p:sp>
      <p:sp>
        <p:nvSpPr>
          <p:cNvPr id="460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413" y="1341438"/>
            <a:ext cx="6400800" cy="3959225"/>
          </a:xfrm>
        </p:spPr>
        <p:txBody>
          <a:bodyPr/>
          <a:lstStyle/>
          <a:p>
            <a:r>
              <a:rPr lang="uk-UA" sz="2400" dirty="0" smtClean="0"/>
              <a:t>Особливості оновленої редакції</a:t>
            </a:r>
          </a:p>
          <a:p>
            <a:r>
              <a:rPr lang="uk-UA" sz="2400" dirty="0" smtClean="0"/>
              <a:t>Державного стандарту загальної початкової освіти</a:t>
            </a:r>
          </a:p>
          <a:p>
            <a:r>
              <a:rPr lang="uk-UA" sz="2400" dirty="0" smtClean="0"/>
              <a:t>Освітня галузь</a:t>
            </a:r>
          </a:p>
          <a:p>
            <a:r>
              <a:rPr lang="uk-UA" sz="2400" dirty="0" smtClean="0"/>
              <a:t>“Мови і літератури”</a:t>
            </a:r>
          </a:p>
          <a:p>
            <a:endParaRPr lang="uk-UA" sz="1800" dirty="0" smtClean="0"/>
          </a:p>
          <a:p>
            <a:endParaRPr lang="uk-UA" sz="1800" dirty="0" smtClean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2123728" y="5157191"/>
            <a:ext cx="6571010" cy="136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7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marL="547688" indent="-4111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868363" indent="-282575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33475" indent="-228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352550" indent="-1825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1544638" indent="-1825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4572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3"/>
              <a:buChar char="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9144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13716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18288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 baseline="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 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Підготувала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вчителька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початкових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клас</a:t>
            </a:r>
            <a:r>
              <a:rPr kumimoji="0" lang="uk-UA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ів</a:t>
            </a: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Новотроїцької ЗШ І-ІІІ ст. № 4</a:t>
            </a:r>
            <a:b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uk-UA" sz="2700" i="1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Буряк Т.О.</a:t>
            </a: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</a:t>
            </a:r>
            <a:r>
              <a:rPr kumimoji="0" lang="uk-UA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Reverance" pitchFamily="2" charset="0"/>
                <a:ea typeface="+mj-ea"/>
                <a:cs typeface="+mj-cs"/>
              </a:rPr>
              <a:t>                                                                  </a:t>
            </a:r>
            <a:endParaRPr kumimoji="0" lang="ru-RU" sz="27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Reverance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66919"/>
      </p:ext>
    </p:extLst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Открытая">
  <a:themeElements>
    <a:clrScheme name="5_Открытая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5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Открытая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_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Открытая">
  <a:themeElements>
    <a:clrScheme name="5_Открытая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5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Открытая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Открытая">
  <a:themeElements>
    <a:clrScheme name="5_Открытая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5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Открытая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Открытая">
  <a:themeElements>
    <a:clrScheme name="5_Открытая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5_Открытая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Открытая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_alb_fixed2">
  <a:themeElements>
    <a:clrScheme name="photo_alb_fixed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hoto_alb_fixed2">
      <a:majorFont>
        <a:latin typeface="Segoe Script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60325" cap="flat" cmpd="sng" algn="ctr">
          <a:pattFill prst="pct70">
            <a:fgClr>
              <a:srgbClr val="0000FF"/>
            </a:fgClr>
            <a:bgClr>
              <a:srgbClr val="2177DF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60325" cap="flat" cmpd="sng" algn="ctr">
          <a:pattFill prst="pct70">
            <a:fgClr>
              <a:srgbClr val="0000FF"/>
            </a:fgClr>
            <a:bgClr>
              <a:srgbClr val="2177DF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hoto_alb_fixed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photo_alb_fixed2">
  <a:themeElements>
    <a:clrScheme name="2_photo_alb_fixed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hoto_alb_fixed2">
      <a:majorFont>
        <a:latin typeface="Segoe Script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60325" cap="flat" cmpd="sng" algn="ctr">
          <a:pattFill prst="pct70">
            <a:fgClr>
              <a:srgbClr val="0000FF"/>
            </a:fgClr>
            <a:bgClr>
              <a:srgbClr val="2177DF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60325" cap="flat" cmpd="sng" algn="ctr">
          <a:pattFill prst="pct70">
            <a:fgClr>
              <a:srgbClr val="0000FF"/>
            </a:fgClr>
            <a:bgClr>
              <a:srgbClr val="2177DF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photo_alb_fixed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photo_alb_fixed2">
  <a:themeElements>
    <a:clrScheme name="3_photo_alb_fixed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photo_alb_fixed2">
      <a:majorFont>
        <a:latin typeface="Segoe Script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60325" cap="flat" cmpd="sng" algn="ctr">
          <a:pattFill prst="pct70">
            <a:fgClr>
              <a:srgbClr val="0000FF"/>
            </a:fgClr>
            <a:bgClr>
              <a:srgbClr val="2177DF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60325" cap="flat" cmpd="sng" algn="ctr">
          <a:pattFill prst="pct70">
            <a:fgClr>
              <a:srgbClr val="0000FF"/>
            </a:fgClr>
            <a:bgClr>
              <a:srgbClr val="2177DF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photo_alb_fixed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1067</Words>
  <Application>Microsoft Office PowerPoint</Application>
  <PresentationFormat>Экран (4:3)</PresentationFormat>
  <Paragraphs>210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24</vt:i4>
      </vt:variant>
    </vt:vector>
  </HeadingPairs>
  <TitlesOfParts>
    <vt:vector size="44" baseType="lpstr">
      <vt:lpstr>Тема Office</vt:lpstr>
      <vt:lpstr>5_Открытая</vt:lpstr>
      <vt:lpstr>6_Открытая</vt:lpstr>
      <vt:lpstr>7_Открытая</vt:lpstr>
      <vt:lpstr>8_Открытая</vt:lpstr>
      <vt:lpstr>photo_alb_fixed2</vt:lpstr>
      <vt:lpstr>2_photo_alb_fixed2</vt:lpstr>
      <vt:lpstr>3_photo_alb_fixed2</vt:lpstr>
      <vt:lpstr>Бумажная</vt:lpstr>
      <vt:lpstr>1_Бумажная</vt:lpstr>
      <vt:lpstr>2_Бумажная</vt:lpstr>
      <vt:lpstr>3_Бумажная</vt:lpstr>
      <vt:lpstr>Поток</vt:lpstr>
      <vt:lpstr>1_Поток</vt:lpstr>
      <vt:lpstr>2_Поток</vt:lpstr>
      <vt:lpstr>3_Поток</vt:lpstr>
      <vt:lpstr>Соревнование</vt:lpstr>
      <vt:lpstr>1_Соревнование</vt:lpstr>
      <vt:lpstr>2_Соревнование</vt:lpstr>
      <vt:lpstr>3_Соревнование</vt:lpstr>
      <vt:lpstr>Математика</vt:lpstr>
      <vt:lpstr>Мета  галузі: </vt:lpstr>
      <vt:lpstr>Завдання  галузі: </vt:lpstr>
      <vt:lpstr>       Змістові        лінії: </vt:lpstr>
      <vt:lpstr>Освітня галузь “Суспільствознавсто”</vt:lpstr>
      <vt:lpstr>Слайд 6</vt:lpstr>
      <vt:lpstr>Завдання галузі</vt:lpstr>
      <vt:lpstr>Змістові лінії</vt:lpstr>
      <vt:lpstr>Педагогічні читання як форма методичної роботи</vt:lpstr>
      <vt:lpstr>Слайд 10</vt:lpstr>
      <vt:lpstr>Слайд 11</vt:lpstr>
      <vt:lpstr>Слайд 12</vt:lpstr>
      <vt:lpstr>Освітня галузь   “Природознавство”</vt:lpstr>
      <vt:lpstr>Слайд 14</vt:lpstr>
      <vt:lpstr>Завдання галузі</vt:lpstr>
      <vt:lpstr>Змістові лінії</vt:lpstr>
      <vt:lpstr>Освітня галузь  “Мистецтво”</vt:lpstr>
      <vt:lpstr>Мистецтво</vt:lpstr>
      <vt:lpstr>Завдання галузі</vt:lpstr>
      <vt:lpstr>Змістові лінії</vt:lpstr>
      <vt:lpstr>Слайд 21</vt:lpstr>
      <vt:lpstr>мета</vt:lpstr>
      <vt:lpstr>Для досягнення зазначеної мети передбачається виконання таких завдань: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cp:lastModifiedBy>El_solo</cp:lastModifiedBy>
  <cp:revision>11</cp:revision>
  <dcterms:modified xsi:type="dcterms:W3CDTF">2012-08-30T15:36:47Z</dcterms:modified>
</cp:coreProperties>
</file>