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69" d="100"/>
          <a:sy n="69" d="100"/>
        </p:scale>
        <p:origin x="-12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11BA-1C72-4E11-A7D1-2A1C4D00CB6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0219-7A4F-4FCA-A6BE-14395CF461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6453336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 err="1" smtClean="0">
                <a:solidFill>
                  <a:schemeClr val="bg1">
                    <a:lumMod val="95000"/>
                  </a:schemeClr>
                </a:solidFill>
                <a:latin typeface="Alexandra Script" pitchFamily="66" charset="0"/>
              </a:rPr>
              <a:t>Lidija</a:t>
            </a:r>
            <a:endParaRPr lang="ru-RU" sz="1200" b="0" dirty="0">
              <a:solidFill>
                <a:schemeClr val="bg1">
                  <a:lumMod val="95000"/>
                </a:schemeClr>
              </a:solidFill>
              <a:latin typeface="Alexandra Script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kids.ucoz.ru/" TargetMode="External"/><Relationship Id="rId2" Type="http://schemas.openxmlformats.org/officeDocument/2006/relationships/hyperlink" Target="mailto:61169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ou17.ucoz.ru/22.jpg" TargetMode="External"/><Relationship Id="rId3" Type="http://schemas.openxmlformats.org/officeDocument/2006/relationships/hyperlink" Target="https://encrypted-tbn0.gstatic.com/images?q=tbn:ANd9GcS0To_gupqHkxvXg2f-GV0kuyaUWFyS_nRSX5yEcOqgN2LEr8u3" TargetMode="External"/><Relationship Id="rId7" Type="http://schemas.openxmlformats.org/officeDocument/2006/relationships/hyperlink" Target="http://491shkola.spb.ru/image/41_2220_139_5_-1545166799.jpg" TargetMode="External"/><Relationship Id="rId12" Type="http://schemas.openxmlformats.org/officeDocument/2006/relationships/hyperlink" Target="http://www.thesigndesign.com/i/photos/big/4C658E30-E2F3-450B-8763-E4CF261955A6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od-nk.3dn.ru/st/slide0019_image144.gif" TargetMode="External"/><Relationship Id="rId11" Type="http://schemas.openxmlformats.org/officeDocument/2006/relationships/hyperlink" Target="http://detsad-kitty.ru/uploads/posts/2011-06/1307198404_zh.jpg" TargetMode="External"/><Relationship Id="rId5" Type="http://schemas.openxmlformats.org/officeDocument/2006/relationships/hyperlink" Target="http://cdod-nk.3dn.ru/st/slide0001_image028.gif" TargetMode="External"/><Relationship Id="rId10" Type="http://schemas.openxmlformats.org/officeDocument/2006/relationships/hyperlink" Target="http://vse-o-detkah.ru/wp-content/uploads/2013/01/%D0%B4%D0%B5%D1%82%D0%B8-%D1%81-%D0%BC%D1%8F%D1%87%D0%BE%D0%BC.jpg" TargetMode="External"/><Relationship Id="rId4" Type="http://schemas.openxmlformats.org/officeDocument/2006/relationships/hyperlink" Target="http://cdod-nk.3dn.ru/twrab/slide0017_image037.gif" TargetMode="External"/><Relationship Id="rId9" Type="http://schemas.openxmlformats.org/officeDocument/2006/relationships/hyperlink" Target="http://audo-teremok.ucoz.ru/PDD/prav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«Знаешь ли ты ПДД?»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213" y="5072896"/>
            <a:ext cx="6373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Автор: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Рудакова Л.В., учитель начальных классов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Новотроицкой ОШ </a:t>
            </a:r>
            <a:r>
              <a:rPr lang="uk-UA" sz="2000" b="1" i="1" dirty="0" smtClean="0">
                <a:solidFill>
                  <a:srgbClr val="002060"/>
                </a:solidFill>
              </a:rPr>
              <a:t>І-ІІІ  ступеней № 4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Волновахского районного совета Донецкой области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r>
              <a:rPr lang="en-US" sz="2000" b="1" i="1" dirty="0" smtClean="0">
                <a:solidFill>
                  <a:srgbClr val="FFC000"/>
                </a:solidFill>
                <a:hlinkClick r:id="rId2"/>
              </a:rPr>
              <a:t>61169@mail.ru</a:t>
            </a:r>
            <a:r>
              <a:rPr lang="en-US" sz="2000" b="1" i="1" dirty="0" smtClean="0">
                <a:solidFill>
                  <a:srgbClr val="FFC000"/>
                </a:solidFill>
              </a:rPr>
              <a:t>  </a:t>
            </a:r>
            <a:r>
              <a:rPr lang="ru-RU" sz="2000" b="1" i="1" dirty="0" smtClean="0">
                <a:solidFill>
                  <a:srgbClr val="FFC00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Личный сайт </a:t>
            </a:r>
            <a:r>
              <a:rPr lang="ru-RU" sz="2000" b="1" i="1" dirty="0" smtClean="0">
                <a:solidFill>
                  <a:srgbClr val="FFC000"/>
                </a:solidFill>
              </a:rPr>
              <a:t> </a:t>
            </a:r>
            <a:r>
              <a:rPr lang="en-US" sz="2000" b="1" i="1" dirty="0" smtClean="0">
                <a:solidFill>
                  <a:srgbClr val="FFC000"/>
                </a:solidFill>
                <a:hlinkClick r:id="rId3"/>
              </a:rPr>
              <a:t>http</a:t>
            </a:r>
            <a:r>
              <a:rPr lang="en-US" sz="2000" b="1" i="1" dirty="0">
                <a:solidFill>
                  <a:srgbClr val="FFC000"/>
                </a:solidFill>
                <a:hlinkClick r:id="rId3"/>
              </a:rPr>
              <a:t>://mykids.ucoz.ru</a:t>
            </a:r>
            <a:r>
              <a:rPr lang="en-US" sz="2000" b="1" i="1" dirty="0" smtClean="0">
                <a:solidFill>
                  <a:srgbClr val="FFC000"/>
                </a:solidFill>
                <a:hlinkClick r:id="rId3"/>
              </a:rPr>
              <a:t>/</a:t>
            </a:r>
            <a:r>
              <a:rPr lang="ru-RU" sz="2000" b="1" i="1" dirty="0" smtClean="0">
                <a:solidFill>
                  <a:srgbClr val="FFC000"/>
                </a:solidFill>
              </a:rPr>
              <a:t> 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pic>
        <p:nvPicPr>
          <p:cNvPr id="7" name="Picture 2" descr="http://www.s-education.ru/pdd/images/design/exa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520280" cy="32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9013"/>
            <a:ext cx="41275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47570" y="6122589"/>
            <a:ext cx="648072" cy="3873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правка 10">
            <a:hlinkClick r:id="" action="ppaction://hlinkshowjump?jump=lastslide" highlightClick="1"/>
          </p:cNvPr>
          <p:cNvSpPr/>
          <p:nvPr/>
        </p:nvSpPr>
        <p:spPr>
          <a:xfrm>
            <a:off x="8047570" y="5621329"/>
            <a:ext cx="648072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16632"/>
            <a:ext cx="8784976" cy="658748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230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24979" y="3702349"/>
            <a:ext cx="4450126" cy="151513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Как следует идти пешеходу по загородной дороге?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4979" y="3702349"/>
            <a:ext cx="4450126" cy="153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По левой обочине, навстречу движения транспорта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2894" y="3681155"/>
            <a:ext cx="4450126" cy="153633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95265" y="620688"/>
            <a:ext cx="4667980" cy="163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Что обозначает загоревшийся правый </a:t>
            </a:r>
            <a:r>
              <a:rPr lang="ru-RU" sz="2800" b="1" dirty="0" err="1" smtClean="0">
                <a:solidFill>
                  <a:srgbClr val="FFFF00"/>
                </a:solidFill>
              </a:rPr>
              <a:t>поворотник</a:t>
            </a:r>
            <a:r>
              <a:rPr lang="ru-RU" sz="2800" b="1" dirty="0" smtClean="0">
                <a:solidFill>
                  <a:srgbClr val="FFFF00"/>
                </a:solidFill>
              </a:rPr>
              <a:t> автомобиля?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95265" y="620688"/>
            <a:ext cx="4667980" cy="1634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Автомобиль поворачивает вправо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5265" y="620688"/>
            <a:ext cx="4667980" cy="163495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4" y="1628800"/>
            <a:ext cx="25377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40352" y="6165304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92696"/>
            <a:ext cx="4595972" cy="161681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 какой части тротуара должен двигаться пешеход?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692696"/>
            <a:ext cx="4595972" cy="1616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По правой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591" y="686052"/>
            <a:ext cx="4595972" cy="161681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3356920"/>
            <a:ext cx="4632245" cy="1656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Где разрешается водить группы детей  в населённом пункте?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59" y="3364228"/>
            <a:ext cx="4632245" cy="1648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Только по тротуару или пешеходной дорожке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1760" y="3377119"/>
            <a:ext cx="4632245" cy="165689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811"/>
            <a:ext cx="2385065" cy="305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573016"/>
            <a:ext cx="3240360" cy="340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40352" y="6093296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62204" y="642917"/>
            <a:ext cx="4767052" cy="210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Можно ли садиться в автомобиль со стороны проезжей части?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2204" y="650284"/>
            <a:ext cx="4767052" cy="2107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Можно, если со стороны тротуара это невозможно.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266" y="627496"/>
            <a:ext cx="4767052" cy="212284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3861048"/>
            <a:ext cx="4896544" cy="206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Как надо переходить проезжую часть?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896" y="3861048"/>
            <a:ext cx="4896544" cy="2107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При переходе не задерживаться и без необходимости не останавливаться</a:t>
            </a:r>
            <a:r>
              <a:rPr lang="ru-RU" sz="3200" b="1" dirty="0" smtClean="0">
                <a:solidFill>
                  <a:srgbClr val="FFC000"/>
                </a:solidFill>
              </a:rPr>
              <a:t>.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3855127"/>
            <a:ext cx="4896544" cy="210742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5" y="3130395"/>
            <a:ext cx="25368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9831"/>
            <a:ext cx="1027237" cy="22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852736"/>
            <a:ext cx="4824536" cy="178417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Где должен остановиться пешеход, если не успел закончить переход дороги?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8489" y="852736"/>
            <a:ext cx="4810004" cy="17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На островке безопасности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8489" y="854629"/>
            <a:ext cx="4810004" cy="178417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1840" y="3713015"/>
            <a:ext cx="4746258" cy="15667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Ты вышел из автобуса, необходимо перейти на другую сторону улицы.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6911" y="3708998"/>
            <a:ext cx="4746258" cy="1570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Следует дождаться, пока уедет автобус.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5975" y="3704397"/>
            <a:ext cx="4746258" cy="157074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649"/>
            <a:ext cx="23891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100000" l="0" r="994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0" t="12265" r="3294" b="11055"/>
          <a:stretch/>
        </p:blipFill>
        <p:spPr bwMode="auto">
          <a:xfrm>
            <a:off x="467544" y="4554637"/>
            <a:ext cx="2581560" cy="19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272203"/>
            <a:ext cx="648072" cy="4691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60064">
            <a:off x="799089" y="2062331"/>
            <a:ext cx="7749014" cy="2314836"/>
          </a:xfrm>
        </p:spPr>
        <p:txBody>
          <a:bodyPr>
            <a:prstTxWarp prst="textDoubleWave1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88424" y="6237312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726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728192" cy="149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0722" y="2060848"/>
            <a:ext cx="85155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https://encrypted-tbn0.gstatic.com/images?q=tbn:ANd9GcS0To_gupqHkxvXg2f-GV0kuyaUWFyS_nRSX5yEcOqgN2LEr8u3</a:t>
            </a:r>
            <a:r>
              <a:rPr lang="ru-RU" dirty="0"/>
              <a:t> машина серая</a:t>
            </a:r>
          </a:p>
          <a:p>
            <a:r>
              <a:rPr lang="ru-RU" u="sng" dirty="0">
                <a:hlinkClick r:id="rId4"/>
              </a:rPr>
              <a:t>http://cdod-nk.3dn.ru/twrab/slide0017_image037.gif</a:t>
            </a:r>
            <a:r>
              <a:rPr lang="ru-RU" dirty="0"/>
              <a:t>  светофор 1</a:t>
            </a:r>
          </a:p>
          <a:p>
            <a:r>
              <a:rPr lang="ru-RU" u="sng" dirty="0">
                <a:hlinkClick r:id="rId5"/>
              </a:rPr>
              <a:t>http://cdod-nk.3dn.ru/st/slide0001_image028.gif</a:t>
            </a:r>
            <a:r>
              <a:rPr lang="ru-RU" dirty="0"/>
              <a:t>  светофор 2</a:t>
            </a:r>
          </a:p>
          <a:p>
            <a:r>
              <a:rPr lang="ru-RU" u="sng" dirty="0">
                <a:hlinkClick r:id="rId6"/>
              </a:rPr>
              <a:t>http://cdod-nk.3dn.ru/st/slide0019_image144.gif</a:t>
            </a:r>
            <a:r>
              <a:rPr lang="ru-RU" dirty="0"/>
              <a:t>  дорожный знак</a:t>
            </a:r>
          </a:p>
          <a:p>
            <a:r>
              <a:rPr lang="ru-RU" u="sng" dirty="0">
                <a:hlinkClick r:id="rId7"/>
              </a:rPr>
              <a:t>http://491shkola.spb.ru/image/41_2220_139_5_-1545166799.jpg</a:t>
            </a:r>
            <a:r>
              <a:rPr lang="ru-RU" dirty="0"/>
              <a:t>  мальчик с палочкой</a:t>
            </a:r>
          </a:p>
          <a:p>
            <a:r>
              <a:rPr lang="ru-RU" u="sng" dirty="0">
                <a:hlinkClick r:id="rId8"/>
              </a:rPr>
              <a:t>http://dou17.ucoz.ru/22.jpg</a:t>
            </a:r>
            <a:r>
              <a:rPr lang="ru-RU" dirty="0"/>
              <a:t> ПДД</a:t>
            </a:r>
          </a:p>
          <a:p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://audo-teremok.ucoz.ru/PDD/prav.png</a:t>
            </a:r>
            <a:r>
              <a:rPr lang="ru-RU" dirty="0"/>
              <a:t>  дети и светофор</a:t>
            </a:r>
          </a:p>
          <a:p>
            <a:r>
              <a:rPr lang="ru-RU" u="sng" dirty="0">
                <a:hlinkClick r:id="rId10"/>
              </a:rPr>
              <a:t>http://vse-o-detkah.ru/wp-content/uploads/2013/01/%D0%B4%D0%B5%D1%82%D0%B8-%D1%81-%D0%BC%D1%8F%D1%87%D0%BE%D0%BC.jpg</a:t>
            </a:r>
            <a:r>
              <a:rPr lang="ru-RU" dirty="0"/>
              <a:t>  девочка с мячом</a:t>
            </a:r>
          </a:p>
          <a:p>
            <a:r>
              <a:rPr lang="ru-RU" u="sng" dirty="0">
                <a:hlinkClick r:id="rId11"/>
              </a:rPr>
              <a:t>http://detsad-kitty.ru/uploads/posts/2011-06/1307198404_zh.jpg</a:t>
            </a:r>
            <a:r>
              <a:rPr lang="ru-RU" dirty="0"/>
              <a:t>  зебра</a:t>
            </a:r>
          </a:p>
          <a:p>
            <a:r>
              <a:rPr lang="ru-RU" u="sng" dirty="0">
                <a:hlinkClick r:id="rId12"/>
              </a:rPr>
              <a:t>http://www.thesigndesign.com/i/photos/big/4C658E30-E2F3-450B-8763-E4CF261955A6.jpg</a:t>
            </a:r>
            <a:r>
              <a:rPr lang="ru-RU" dirty="0"/>
              <a:t> </a:t>
            </a:r>
            <a:r>
              <a:rPr lang="ru-RU" dirty="0" smtClean="0"/>
              <a:t>автобус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71800" y="524921"/>
            <a:ext cx="531908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Интернет-источники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зад 6">
            <a:hlinkClick r:id="" action="ppaction://hlinkshowjump?jump=firstslide" highlightClick="1"/>
          </p:cNvPr>
          <p:cNvSpPr/>
          <p:nvPr/>
        </p:nvSpPr>
        <p:spPr>
          <a:xfrm>
            <a:off x="8090885" y="6381328"/>
            <a:ext cx="585571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571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9673" y="946264"/>
            <a:ext cx="5073817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FFFF00"/>
                </a:solidFill>
                <a:latin typeface="verdana"/>
              </a:rPr>
              <a:t>С какого возраста разрешено передвигаться  на велосипеде по дорогам общего пользования?</a:t>
            </a:r>
            <a:endParaRPr lang="ru-RU" b="1" i="1" dirty="0">
              <a:solidFill>
                <a:srgbClr val="FFFF00"/>
              </a:solidFill>
              <a:latin typeface="verdan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98" y="946264"/>
            <a:ext cx="5073817" cy="165618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С 14 лет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9672" y="958966"/>
            <a:ext cx="5073817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3789039"/>
            <a:ext cx="4656480" cy="1545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Кого мы называем "участниками дорожного движения"?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33464" y="3789039"/>
            <a:ext cx="4634776" cy="1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П</a:t>
            </a:r>
            <a:r>
              <a:rPr lang="ru-RU" sz="3200" b="1" dirty="0" smtClean="0">
                <a:solidFill>
                  <a:srgbClr val="FFC000"/>
                </a:solidFill>
              </a:rPr>
              <a:t>ешеходы</a:t>
            </a:r>
            <a:r>
              <a:rPr lang="ru-RU" sz="3200" b="1" dirty="0">
                <a:solidFill>
                  <a:srgbClr val="FFC000"/>
                </a:solidFill>
              </a:rPr>
              <a:t>, водители, </a:t>
            </a:r>
            <a:r>
              <a:rPr lang="ru-RU" sz="3200" b="1" dirty="0" smtClean="0">
                <a:solidFill>
                  <a:srgbClr val="FFC000"/>
                </a:solidFill>
              </a:rPr>
              <a:t>пассажиры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2612" y="3796213"/>
            <a:ext cx="4656480" cy="154520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73872" y="14285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http://www.s-education.ru/pdd/images/design/ex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236453"/>
            <a:ext cx="1740088" cy="2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orsche-bike.ru/porsche-bike-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3490" y="5522431"/>
            <a:ext cx="1939032" cy="12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4719527"/>
            <a:ext cx="496855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Сколько сигналов имеет пешеходный светофор?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4719527"/>
            <a:ext cx="496855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Два</a:t>
            </a:r>
            <a:r>
              <a:rPr lang="ru-RU" sz="2800" b="1" dirty="0">
                <a:solidFill>
                  <a:srgbClr val="FFC000"/>
                </a:solidFill>
              </a:rPr>
              <a:t>: красный и зеленый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01341" y="4719527"/>
            <a:ext cx="4968552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404031"/>
            <a:ext cx="508406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 какого возраста детям </a:t>
            </a:r>
            <a:r>
              <a:rPr lang="ru-RU" sz="2400" b="1" dirty="0">
                <a:solidFill>
                  <a:srgbClr val="FFFF00"/>
                </a:solidFill>
              </a:rPr>
              <a:t>разрешено ездить на переднем сиденье автомобиля</a:t>
            </a:r>
            <a:r>
              <a:rPr lang="ru-RU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32084" y="404031"/>
            <a:ext cx="5111815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с 12 </a:t>
            </a:r>
            <a:r>
              <a:rPr lang="ru-RU" sz="4000" b="1" dirty="0" smtClean="0">
                <a:solidFill>
                  <a:srgbClr val="FFC000"/>
                </a:solidFill>
              </a:rPr>
              <a:t>лет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32083" y="419658"/>
            <a:ext cx="5111815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028" name="Picture 4" descr="http://cdod-nk.3dn.ru/twrab/slide0017_image03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1368152" cy="30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-education.ru/pdd/images/design/exa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63" y="1966669"/>
            <a:ext cx="2684522" cy="34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12360" y="6237312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9592" y="839340"/>
            <a:ext cx="3923331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Какой дорожный знак устанавливают вблизи школ?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836712"/>
            <a:ext cx="3923331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Дети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6010" y="825516"/>
            <a:ext cx="3890493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21888" y="4005064"/>
            <a:ext cx="403619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Как называется "зебра" на дороге?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21888" y="4005064"/>
            <a:ext cx="403619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Пешеходный </a:t>
            </a:r>
            <a:r>
              <a:rPr lang="ru-RU" sz="3600" b="1" dirty="0">
                <a:solidFill>
                  <a:srgbClr val="FFC000"/>
                </a:solidFill>
              </a:rPr>
              <a:t>переход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21888" y="4005064"/>
            <a:ext cx="4035018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2050" name="Picture 2" descr="http://cdod-nk.3dn.ru/st/slide0019_image14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51" y="1196752"/>
            <a:ext cx="1432763" cy="14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6" y="3623627"/>
            <a:ext cx="2281046" cy="291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86066" y="6237312"/>
            <a:ext cx="81838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9350" y="548680"/>
            <a:ext cx="4688713" cy="152299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Как велосипедист должен информировать других участников движения о намерении остановиться?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350" y="548680"/>
            <a:ext cx="4688713" cy="152299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Поднять </a:t>
            </a:r>
            <a:r>
              <a:rPr lang="ru-RU" sz="3600" b="1" dirty="0">
                <a:solidFill>
                  <a:srgbClr val="FFC000"/>
                </a:solidFill>
              </a:rPr>
              <a:t>руку вверх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350" y="548680"/>
            <a:ext cx="4688712" cy="152299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60302" y="3068960"/>
            <a:ext cx="468052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Почему на загородных дорогах пешеходы должны двигаться навстречу движению?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0301" y="3068960"/>
            <a:ext cx="4680521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Чтобы </a:t>
            </a:r>
            <a:r>
              <a:rPr lang="ru-RU" sz="2000" b="1" dirty="0">
                <a:solidFill>
                  <a:srgbClr val="FFC000"/>
                </a:solidFill>
              </a:rPr>
              <a:t>другие участники дорожного движения могли видеть намерения водителя остановиться или притормозить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60302" y="3067824"/>
            <a:ext cx="4680520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6146" name="Picture 2" descr="http://www.s-education.ru/pdd/images/design/exa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491"/>
            <a:ext cx="2190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82" y="4783924"/>
            <a:ext cx="27130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40352" y="6165303"/>
            <a:ext cx="776833" cy="417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2806" y="4255138"/>
            <a:ext cx="5196097" cy="1585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Можно ли пешеходу пользоваться транспортным светофором, если нет пешеходного?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2806" y="4255138"/>
            <a:ext cx="5196097" cy="1585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Да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2806" y="4255139"/>
            <a:ext cx="5196097" cy="158559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476672"/>
            <a:ext cx="4739988" cy="159500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Можно ли перевозить на велосипеде пассажира девяти лет?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87896" y="476672"/>
            <a:ext cx="4736431" cy="1595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Нет</a:t>
            </a:r>
            <a:r>
              <a:rPr lang="ru-RU" sz="2400" b="1" dirty="0">
                <a:solidFill>
                  <a:srgbClr val="FFC000"/>
                </a:solidFill>
              </a:rPr>
              <a:t>, только до 7 лет на специально оборудованном сиденье с подножками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81238" y="476671"/>
            <a:ext cx="4736431" cy="159500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674"/>
            <a:ext cx="2592288" cy="33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cdod-nk.3dn.ru/twrab/slide0017_image037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02" y="2348880"/>
            <a:ext cx="1068598" cy="23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616530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8596" y="853517"/>
            <a:ext cx="4951516" cy="176961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Можно ли переходить дорогу наискосок?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3065" y="853516"/>
            <a:ext cx="4951516" cy="1769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Нет</a:t>
            </a:r>
            <a:r>
              <a:rPr lang="ru-RU" sz="2400" b="1" dirty="0">
                <a:solidFill>
                  <a:srgbClr val="FFC000"/>
                </a:solidFill>
              </a:rPr>
              <a:t>, потому </a:t>
            </a:r>
            <a:r>
              <a:rPr lang="ru-RU" sz="2400" b="1" dirty="0" smtClean="0">
                <a:solidFill>
                  <a:srgbClr val="FFC000"/>
                </a:solidFill>
              </a:rPr>
              <a:t>что </a:t>
            </a:r>
            <a:r>
              <a:rPr lang="ru-RU" sz="2400" b="1" dirty="0">
                <a:solidFill>
                  <a:srgbClr val="FFC000"/>
                </a:solidFill>
              </a:rPr>
              <a:t>т</a:t>
            </a:r>
            <a:r>
              <a:rPr lang="ru-RU" sz="2400" b="1" dirty="0" smtClean="0">
                <a:solidFill>
                  <a:srgbClr val="FFC000"/>
                </a:solidFill>
              </a:rPr>
              <a:t>ак сложнее </a:t>
            </a:r>
            <a:r>
              <a:rPr lang="ru-RU" sz="2400" b="1" dirty="0">
                <a:solidFill>
                  <a:srgbClr val="FFC000"/>
                </a:solidFill>
              </a:rPr>
              <a:t>увидеть транспорт, который движется со стороны спины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150" y="853515"/>
            <a:ext cx="4951516" cy="176961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3717032"/>
            <a:ext cx="4824536" cy="160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В каком возрасте можно получить право на управление </a:t>
            </a:r>
            <a:r>
              <a:rPr lang="ru-RU" sz="2800" b="1" dirty="0" smtClean="0">
                <a:solidFill>
                  <a:srgbClr val="FFFF00"/>
                </a:solidFill>
              </a:rPr>
              <a:t>автомобилем?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717032"/>
            <a:ext cx="4824536" cy="160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с 18 лет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3717032"/>
            <a:ext cx="4824536" cy="160151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66" y="479781"/>
            <a:ext cx="2526412" cy="323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25" y="5172075"/>
            <a:ext cx="27066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216" y="640111"/>
            <a:ext cx="5148896" cy="1708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Какое положение регулировщика запрещает движение всем участникам движения?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216" y="640110"/>
            <a:ext cx="5148896" cy="1708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Рука </a:t>
            </a:r>
            <a:r>
              <a:rPr lang="ru-RU" sz="3200" b="1" dirty="0">
                <a:solidFill>
                  <a:srgbClr val="FFC000"/>
                </a:solidFill>
              </a:rPr>
              <a:t>поднята </a:t>
            </a:r>
            <a:r>
              <a:rPr lang="ru-RU" sz="3200" b="1" dirty="0" smtClean="0">
                <a:solidFill>
                  <a:srgbClr val="FFC000"/>
                </a:solidFill>
              </a:rPr>
              <a:t>вверх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216" y="640110"/>
            <a:ext cx="5148896" cy="170876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35445" y="3088570"/>
            <a:ext cx="4530234" cy="1636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Можно ли играть на проезжей части дороги?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35445" y="3088570"/>
            <a:ext cx="4530234" cy="1636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Нет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5445" y="3075634"/>
            <a:ext cx="4526202" cy="164951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4" y="3885679"/>
            <a:ext cx="2196331" cy="280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772"/>
          <a:stretch/>
        </p:blipFill>
        <p:spPr bwMode="auto">
          <a:xfrm flipH="1">
            <a:off x="6804248" y="2998115"/>
            <a:ext cx="1995457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7614" l="32419" r="51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63" r="48158" b="82215"/>
          <a:stretch/>
        </p:blipFill>
        <p:spPr bwMode="auto">
          <a:xfrm>
            <a:off x="6761647" y="2348880"/>
            <a:ext cx="989980" cy="87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71588" y="6394102"/>
            <a:ext cx="720080" cy="3807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1000" y="630986"/>
            <a:ext cx="4903088" cy="162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Где должны находиться люди, ожидающие автобус?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1000" y="630986"/>
            <a:ext cx="4903088" cy="16287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На посадочной площадке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7089" y="630986"/>
            <a:ext cx="4903088" cy="162795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4077072"/>
            <a:ext cx="4824536" cy="1711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</a:t>
            </a:r>
            <a:r>
              <a:rPr lang="ru-RU" sz="2800" b="1" dirty="0" smtClean="0">
                <a:solidFill>
                  <a:srgbClr val="FFFF00"/>
                </a:solidFill>
              </a:rPr>
              <a:t>ы переходишь дорогу и видишь едущий автомобиль. Твои действия?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4077072"/>
            <a:ext cx="4824536" cy="171113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Подождать, пока автомобиль проедет.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4065625"/>
            <a:ext cx="4824536" cy="169866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2935053"/>
            <a:ext cx="2201839" cy="351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17" y="395360"/>
            <a:ext cx="2619492" cy="335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740352" y="6237312"/>
            <a:ext cx="725857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435</Words>
  <Application>Microsoft Office PowerPoint</Application>
  <PresentationFormat>Экран (4:3)</PresentationFormat>
  <Paragraphs>66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Викторина «Знаешь ли ты ПДД?»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  <vt:lpstr>Презентация PowerPoint</vt:lpstr>
    </vt:vector>
  </TitlesOfParts>
  <Company>АГПА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АГПА</dc:creator>
  <cp:lastModifiedBy>Lidija</cp:lastModifiedBy>
  <cp:revision>36</cp:revision>
  <dcterms:created xsi:type="dcterms:W3CDTF">2011-08-31T09:40:13Z</dcterms:created>
  <dcterms:modified xsi:type="dcterms:W3CDTF">2013-10-06T10:31:00Z</dcterms:modified>
</cp:coreProperties>
</file>