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xdNUwbQqKD5K27QfrbzoWQ==" hashData="wuekQtOxNIoQlph3GT4eQl40UC8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8" descr="http://images-photo.ru/_ph/24/2/11491947.png?140827115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280951" cy="8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thumbs.dreamstime.com/thumb_208/119523075970U24Z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4437112"/>
            <a:ext cx="2113418" cy="158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707904" y="6627168"/>
            <a:ext cx="1439818" cy="2308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00" b="1" cap="none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http://mykids.ucoz.ru/</a:t>
            </a:r>
            <a:endParaRPr lang="uk-UA" sz="900" b="1" cap="none" spc="5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7376" y="188640"/>
            <a:ext cx="8847112" cy="6481888"/>
          </a:xfrm>
          <a:prstGeom prst="rect">
            <a:avLst/>
          </a:prstGeom>
          <a:noFill/>
          <a:ln w="50800" cap="rnd" cmpd="thickThin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inda6035.ucoz.ru/" TargetMode="External"/><Relationship Id="rId2" Type="http://schemas.openxmlformats.org/officeDocument/2006/relationships/hyperlink" Target="http://linda6035.ucoz.ru/index/0-4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audio" Target="../media/audio1.wav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audio" Target="../media/audio1.wav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linda6035.ucoz.ru/" TargetMode="External"/><Relationship Id="rId3" Type="http://schemas.openxmlformats.org/officeDocument/2006/relationships/hyperlink" Target="http://thumbs.dreamstime.com/thumb_208/119523075970U24Z.jpg" TargetMode="External"/><Relationship Id="rId7" Type="http://schemas.openxmlformats.org/officeDocument/2006/relationships/hyperlink" Target="http://linda6035.ucoz.ru/load/19-1-0-560" TargetMode="External"/><Relationship Id="rId2" Type="http://schemas.openxmlformats.org/officeDocument/2006/relationships/hyperlink" Target="http://dalance.ru/UserFiles/portfolio/018/078/027997955f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iddle-middle.ru/zagadki/priroda/" TargetMode="External"/><Relationship Id="rId5" Type="http://schemas.openxmlformats.org/officeDocument/2006/relationships/hyperlink" Target="http://notillusion.ru/images/i/tsvetok.jpg" TargetMode="External"/><Relationship Id="rId4" Type="http://schemas.openxmlformats.org/officeDocument/2006/relationships/hyperlink" Target="http://images-photo.ru/_ph/24/2/11491947.png?140827115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376" y="188640"/>
            <a:ext cx="8847112" cy="6481888"/>
          </a:xfrm>
          <a:prstGeom prst="rect">
            <a:avLst/>
          </a:prstGeom>
          <a:noFill/>
          <a:ln w="50800" cap="rnd" cmpd="thickThin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1088740" y="253085"/>
            <a:ext cx="6390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dirty="0">
                <a:solidFill>
                  <a:srgbClr val="F79646">
                    <a:lumMod val="50000"/>
                  </a:srgbClr>
                </a:solidFill>
                <a:latin typeface="+mj-lt"/>
                <a:hlinkClick r:id="rId2"/>
              </a:rPr>
              <a:t>Работа выполнена в рамках мастер-класса </a:t>
            </a:r>
            <a:br>
              <a:rPr lang="ru-RU" sz="1400" dirty="0">
                <a:solidFill>
                  <a:srgbClr val="F79646">
                    <a:lumMod val="50000"/>
                  </a:srgbClr>
                </a:solidFill>
                <a:latin typeface="+mj-lt"/>
                <a:hlinkClick r:id="rId2"/>
              </a:rPr>
            </a:br>
            <a:r>
              <a:rPr lang="ru-RU" sz="1400" dirty="0" smtClean="0">
                <a:hlinkClick r:id="rId3"/>
              </a:rPr>
              <a:t>"</a:t>
            </a:r>
            <a:r>
              <a:rPr lang="ru-RU" sz="1400" dirty="0">
                <a:hlinkClick r:id="rId3"/>
              </a:rPr>
              <a:t>Интерактивная раскраска в программе </a:t>
            </a:r>
            <a:r>
              <a:rPr lang="ru-RU" sz="1400" dirty="0" err="1">
                <a:hlinkClick r:id="rId3"/>
              </a:rPr>
              <a:t>Microsoft</a:t>
            </a:r>
            <a:r>
              <a:rPr lang="ru-RU" sz="1400" dirty="0">
                <a:hlinkClick r:id="rId3"/>
              </a:rPr>
              <a:t> </a:t>
            </a:r>
            <a:r>
              <a:rPr lang="ru-RU" sz="1400" dirty="0" err="1">
                <a:hlinkClick r:id="rId3"/>
              </a:rPr>
              <a:t>Office</a:t>
            </a:r>
            <a:r>
              <a:rPr lang="ru-RU" sz="1400" dirty="0">
                <a:hlinkClick r:id="rId3"/>
              </a:rPr>
              <a:t> </a:t>
            </a:r>
            <a:r>
              <a:rPr lang="ru-RU" sz="1400" dirty="0" err="1">
                <a:hlinkClick r:id="rId3"/>
              </a:rPr>
              <a:t>Power</a:t>
            </a:r>
            <a:r>
              <a:rPr lang="ru-RU" sz="1400" dirty="0">
                <a:hlinkClick r:id="rId3"/>
              </a:rPr>
              <a:t> </a:t>
            </a:r>
            <a:r>
              <a:rPr lang="ru-RU" sz="1400" dirty="0" err="1">
                <a:hlinkClick r:id="rId3"/>
              </a:rPr>
              <a:t>Point</a:t>
            </a:r>
            <a:r>
              <a:rPr lang="ru-RU" sz="1400" dirty="0">
                <a:hlinkClick r:id="rId3"/>
              </a:rPr>
              <a:t>"</a:t>
            </a:r>
            <a:endParaRPr lang="ru-RU" sz="1400" dirty="0">
              <a:solidFill>
                <a:srgbClr val="F79646">
                  <a:lumMod val="50000"/>
                </a:srgbClr>
              </a:solidFill>
              <a:latin typeface="AGCrownStyle" pitchFamily="2" charset="0"/>
              <a:hlinkClick r:id=""/>
            </a:endParaRPr>
          </a:p>
          <a:p>
            <a:pPr lvl="0" algn="ctr">
              <a:defRPr/>
            </a:pPr>
            <a:r>
              <a:rPr lang="ru-RU" sz="1400" dirty="0">
                <a:solidFill>
                  <a:srgbClr val="F79646">
                    <a:lumMod val="50000"/>
                  </a:srgbClr>
                </a:solidFill>
                <a:hlinkClick r:id=""/>
              </a:rPr>
              <a:t> на сайте «</a:t>
            </a:r>
            <a:r>
              <a:rPr lang="ru-RU" sz="1400" dirty="0" err="1">
                <a:solidFill>
                  <a:srgbClr val="F79646">
                    <a:lumMod val="50000"/>
                  </a:srgbClr>
                </a:solidFill>
                <a:hlinkClick r:id="rId2"/>
              </a:rPr>
              <a:t>Копилочка</a:t>
            </a:r>
            <a:r>
              <a:rPr lang="ru-RU" sz="1400" dirty="0">
                <a:solidFill>
                  <a:srgbClr val="F79646">
                    <a:lumMod val="50000"/>
                  </a:srgbClr>
                </a:solidFill>
                <a:hlinkClick r:id="rId2"/>
              </a:rPr>
              <a:t>»</a:t>
            </a:r>
            <a:endParaRPr lang="uk-UA" sz="14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454033" y="1556792"/>
            <a:ext cx="632879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34290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defRPr/>
            </a:pPr>
            <a:r>
              <a:rPr lang="ru-RU" sz="7200" i="1" cap="none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</a:rPr>
              <a:t>Угадай-ка!</a:t>
            </a:r>
            <a:endParaRPr lang="ru-RU" sz="7200" i="1" cap="none" dirty="0">
              <a:ln w="11430"/>
              <a:solidFill>
                <a:schemeClr val="accent6">
                  <a:lumMod val="75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3140968"/>
            <a:ext cx="32073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GCrownStyle" pitchFamily="2" charset="0"/>
              </a:rPr>
              <a:t>Викторина-тренажёр</a:t>
            </a:r>
          </a:p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GCrownStyle" pitchFamily="2" charset="0"/>
              </a:rPr>
              <a:t>п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GCrownStyle" pitchFamily="2" charset="0"/>
              </a:rPr>
              <a:t>о литературному чтению</a:t>
            </a:r>
          </a:p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GCrownStyle" pitchFamily="2" charset="0"/>
              </a:rPr>
              <a:t> 1-4 класс</a:t>
            </a:r>
            <a:endParaRPr lang="uk-UA" sz="1600" dirty="0">
              <a:solidFill>
                <a:schemeClr val="accent6">
                  <a:lumMod val="50000"/>
                </a:schemeClr>
              </a:solidFill>
              <a:latin typeface="AGCrownStyle" pitchFamily="2" charset="0"/>
            </a:endParaRP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 bwMode="auto">
          <a:xfrm>
            <a:off x="4283968" y="4725143"/>
            <a:ext cx="43074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uk-UA" sz="1200" dirty="0" smtClean="0">
                <a:solidFill>
                  <a:schemeClr val="bg2">
                    <a:lumMod val="50000"/>
                  </a:schemeClr>
                </a:solidFill>
                <a:latin typeface="AGCrownStyle" pitchFamily="2" charset="0"/>
              </a:rPr>
              <a:t>Автор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uk-UA" sz="1200" dirty="0" smtClean="0">
                <a:solidFill>
                  <a:schemeClr val="bg2">
                    <a:lumMod val="50000"/>
                  </a:schemeClr>
                </a:solidFill>
                <a:latin typeface="AGCrownStyle" pitchFamily="2" charset="0"/>
              </a:rPr>
              <a:t>Рудакова Л.В., учитель начальных классов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uk-UA" sz="1200" dirty="0" smtClean="0">
                <a:solidFill>
                  <a:schemeClr val="bg2">
                    <a:lumMod val="50000"/>
                  </a:schemeClr>
                </a:solidFill>
                <a:latin typeface="AGCrownStyle" pitchFamily="2" charset="0"/>
              </a:rPr>
              <a:t>Новотроицкой ОШ </a:t>
            </a:r>
            <a:r>
              <a:rPr lang="uk-UA" altLang="uk-UA" sz="1200" dirty="0" smtClean="0">
                <a:solidFill>
                  <a:schemeClr val="bg2">
                    <a:lumMod val="50000"/>
                  </a:schemeClr>
                </a:solidFill>
                <a:latin typeface="AGCrownStyle" pitchFamily="2" charset="0"/>
              </a:rPr>
              <a:t>І-ІІІ ст. № 4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uk-UA" sz="1200" dirty="0" smtClean="0">
                <a:solidFill>
                  <a:schemeClr val="bg2">
                    <a:lumMod val="50000"/>
                  </a:schemeClr>
                </a:solidFill>
                <a:latin typeface="AGCrownStyle" pitchFamily="2" charset="0"/>
              </a:rPr>
              <a:t>Волновахского района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uk-UA" sz="1200" dirty="0" smtClean="0">
                <a:solidFill>
                  <a:schemeClr val="bg2">
                    <a:lumMod val="50000"/>
                  </a:schemeClr>
                </a:solidFill>
                <a:latin typeface="AGCrownStyle" pitchFamily="2" charset="0"/>
              </a:rPr>
              <a:t>Донецкой области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uk-UA" sz="1200" dirty="0" smtClean="0">
                <a:solidFill>
                  <a:schemeClr val="bg2">
                    <a:lumMod val="50000"/>
                  </a:schemeClr>
                </a:solidFill>
                <a:latin typeface="AGCrownStyle" pitchFamily="2" charset="0"/>
              </a:rPr>
              <a:t>Украина</a:t>
            </a:r>
            <a:r>
              <a:rPr lang="ru-RU" altLang="uk-UA" sz="1200" dirty="0" smtClean="0">
                <a:solidFill>
                  <a:schemeClr val="bg2">
                    <a:lumMod val="50000"/>
                  </a:schemeClr>
                </a:solidFill>
                <a:latin typeface="AGCrownStyle" pitchFamily="2" charset="0"/>
              </a:rPr>
              <a:t> </a:t>
            </a:r>
          </a:p>
        </p:txBody>
      </p:sp>
      <p:sp>
        <p:nvSpPr>
          <p:cNvPr id="8" name="Управляющая кнопка: справка 7">
            <a:hlinkClick r:id="" action="ppaction://hlinkshowjump?jump=lastslide" highlightClick="1"/>
          </p:cNvPr>
          <p:cNvSpPr/>
          <p:nvPr/>
        </p:nvSpPr>
        <p:spPr>
          <a:xfrm>
            <a:off x="467544" y="404664"/>
            <a:ext cx="288032" cy="432048"/>
          </a:xfrm>
          <a:prstGeom prst="actionButtonHel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00492" y="6160717"/>
            <a:ext cx="504056" cy="288032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C:\Users\Lidia\Desktop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376" y="1642308"/>
            <a:ext cx="4022576" cy="50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Lidia\Desktop\s685730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015" y="285766"/>
            <a:ext cx="969157" cy="1271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26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одготовка 3"/>
          <p:cNvSpPr/>
          <p:nvPr/>
        </p:nvSpPr>
        <p:spPr>
          <a:xfrm>
            <a:off x="1763688" y="4725144"/>
            <a:ext cx="2286254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ветер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323528" y="5697962"/>
            <a:ext cx="2304256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снег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951820" y="5733256"/>
            <a:ext cx="2196244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дождь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 descr="D:\Лида\МК ФОКИНА\МК Фокина РАСКРАСКА\2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43956" cy="3553476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Лида\МК ФОКИНА\МК Фокина РАСКРАСКА\2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16416" y="6346034"/>
            <a:ext cx="576064" cy="25131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8" name="Picture 2" descr="D:\Лида\МК ФОКИНА\МК Фокина РАСКРАСКА\2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4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ФОКИНА\МК Фокина РАСКРАСКА\2\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ФОКИНА\МК Фокина РАСКРАСКА\2\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4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МК ФОКИНА\МК Фокина РАСКРАСКА\2\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4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Лида\МК ФОКИНА\МК Фокина РАСКРАСКА\2\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Лида\МК ФОКИНА\МК Фокина РАСКРАСКА\2\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4607" y="1556792"/>
            <a:ext cx="36308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Кто всю ночь </a:t>
            </a:r>
            <a:endParaRPr lang="ru-RU" sz="2800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</a:endParaRPr>
          </a:p>
          <a:p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по 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крыше бьёт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Да постукивает,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И бормочет, и поёт,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Убаюкивает? </a:t>
            </a:r>
            <a:endParaRPr lang="uk-UA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2" name="Picture 2" descr="D:\Лида\МК ФОКИНА\МК Фокина РАСКРАСКА\2\8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35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одготовка 3"/>
          <p:cNvSpPr/>
          <p:nvPr/>
        </p:nvSpPr>
        <p:spPr>
          <a:xfrm>
            <a:off x="1763688" y="4725144"/>
            <a:ext cx="2484276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кот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323527" y="5697962"/>
            <a:ext cx="2583287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сосулька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3059832" y="5733256"/>
            <a:ext cx="2376264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луна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 descr="D:\Лида\МК ФОКИНА\МК Фокина РАСКРАСКА\2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43956" cy="3553476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Лида\МК ФОКИНА\МК Фокина РАСКРАСКА\2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16416" y="6346034"/>
            <a:ext cx="576064" cy="25131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8" name="Picture 2" descr="D:\Лида\МК ФОКИНА\МК Фокина РАСКРАСКА\2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4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ФОКИНА\МК Фокина РАСКРАСКА\2\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ФОКИНА\МК Фокина РАСКРАСКА\2\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4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МК ФОКИНА\МК Фокина РАСКРАСКА\2\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4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Лида\МК ФОКИНА\МК Фокина РАСКРАСКА\2\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Лида\МК ФОКИНА\МК Фокина РАСКРАСКА\2\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Лида\МК ФОКИНА\МК Фокина РАСКРАСКА\2\8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7645" y="1700808"/>
            <a:ext cx="26100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Я от солнца плачу.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Не могу иначе. </a:t>
            </a:r>
            <a:endParaRPr lang="uk-UA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6" name="Picture 2" descr="D:\Лида\МК ФОКИНА\МК Фокина РАСКРАСКА\2\9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5" y="476673"/>
            <a:ext cx="4743955" cy="35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29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одготовка 3"/>
          <p:cNvSpPr/>
          <p:nvPr/>
        </p:nvSpPr>
        <p:spPr>
          <a:xfrm>
            <a:off x="1763688" y="4725144"/>
            <a:ext cx="2484276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дым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323527" y="5697962"/>
            <a:ext cx="2583287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огонь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3059832" y="5733256"/>
            <a:ext cx="2376264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ветер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 descr="D:\Лида\МК ФОКИНА\МК Фокина РАСКРАСКА\2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43956" cy="3553476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Лида\МК ФОКИНА\МК Фокина РАСКРАСКА\2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16416" y="6346034"/>
            <a:ext cx="576064" cy="25131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8" name="Picture 2" descr="D:\Лида\МК ФОКИНА\МК Фокина РАСКРАСКА\2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4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ФОКИНА\МК Фокина РАСКРАСКА\2\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ФОКИНА\МК Фокина РАСКРАСКА\2\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4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МК ФОКИНА\МК Фокина РАСКРАСКА\2\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4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Лида\МК ФОКИНА\МК Фокина РАСКРАСКА\2\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Лида\МК ФОКИНА\МК Фокина РАСКРАСКА\2\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Лида\МК ФОКИНА\МК Фокина РАСКРАСКА\2\8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Лида\МК ФОКИНА\МК Фокина РАСКРАСКА\2\9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5" y="476673"/>
            <a:ext cx="4743955" cy="35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Лида\МК ФОКИНА\МК Фокина РАСКРАСКА\2\1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484784"/>
            <a:ext cx="360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В огне родился — 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От огня убежал, 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С огнём разлучился — 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И быстро пропал. </a:t>
            </a:r>
            <a:endParaRPr lang="uk-UA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44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одготовка 3"/>
          <p:cNvSpPr/>
          <p:nvPr/>
        </p:nvSpPr>
        <p:spPr>
          <a:xfrm>
            <a:off x="1763688" y="4725144"/>
            <a:ext cx="2484276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иней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323527" y="5697962"/>
            <a:ext cx="2583287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огонь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3059832" y="5733256"/>
            <a:ext cx="2376264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звёзды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 descr="D:\Лида\МК ФОКИНА\МК Фокина РАСКРАСКА\2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43956" cy="3553476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Лида\МК ФОКИНА\МК Фокина РАСКРАСКА\2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16416" y="6346034"/>
            <a:ext cx="576064" cy="25131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8" name="Picture 2" descr="D:\Лида\МК ФОКИНА\МК Фокина РАСКРАСКА\2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4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ФОКИНА\МК Фокина РАСКРАСКА\2\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ФОКИНА\МК Фокина РАСКРАСКА\2\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4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МК ФОКИНА\МК Фокина РАСКРАСКА\2\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4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Лида\МК ФОКИНА\МК Фокина РАСКРАСКА\2\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Лида\МК ФОКИНА\МК Фокина РАСКРАСКА\2\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Лида\МК ФОКИНА\МК Фокина РАСКРАСКА\2\8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Лида\МК ФОКИНА\МК Фокина РАСКРАСКА\2\9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5" y="476673"/>
            <a:ext cx="4743955" cy="35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Лида\МК ФОКИНА\МК Фокина РАСКРАСКА\2\1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Лида\МК ФОКИНА\МК Фокина РАСКРАСКА\2\1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5" y="476673"/>
            <a:ext cx="4743955" cy="35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4466" y="1185037"/>
            <a:ext cx="35885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Ранним утром во дворе 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Лёд улёгся на траве. 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И весь луг стал </a:t>
            </a:r>
            <a:endParaRPr lang="ru-RU" sz="2800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</a:endParaRPr>
          </a:p>
          <a:p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светло-синий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. 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Серебром сверкает... </a:t>
            </a:r>
            <a:endParaRPr lang="uk-UA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081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одготовка 3"/>
          <p:cNvSpPr/>
          <p:nvPr/>
        </p:nvSpPr>
        <p:spPr>
          <a:xfrm>
            <a:off x="1763688" y="4725144"/>
            <a:ext cx="2484276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вода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323527" y="5697962"/>
            <a:ext cx="2583287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лёд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3059832" y="5733256"/>
            <a:ext cx="2376264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шоссе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 descr="D:\Лида\МК ФОКИНА\МК Фокина РАСКРАСКА\2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43956" cy="3553476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Лида\МК ФОКИНА\МК Фокина РАСКРАСКА\2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16416" y="6346034"/>
            <a:ext cx="576064" cy="25131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8" name="Picture 2" descr="D:\Лида\МК ФОКИНА\МК Фокина РАСКРАСКА\2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4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ФОКИНА\МК Фокина РАСКРАСКА\2\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ФОКИНА\МК Фокина РАСКРАСКА\2\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4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МК ФОКИНА\МК Фокина РАСКРАСКА\2\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4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Лида\МК ФОКИНА\МК Фокина РАСКРАСКА\2\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Лида\МК ФОКИНА\МК Фокина РАСКРАСКА\2\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Лида\МК ФОКИНА\МК Фокина РАСКРАСКА\2\8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Лида\МК ФОКИНА\МК Фокина РАСКРАСКА\2\9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5" y="476673"/>
            <a:ext cx="4743955" cy="35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Лида\МК ФОКИНА\МК Фокина РАСКРАСКА\2\1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Лида\МК ФОКИНА\МК Фокина РАСКРАСКА\2\1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5" y="476673"/>
            <a:ext cx="4743955" cy="35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268759"/>
            <a:ext cx="37444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Эта гладкая дорога 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Проживёт совсем немного. 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Как пойдёт </a:t>
            </a:r>
            <a:endParaRPr lang="ru-RU" sz="2800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</a:endParaRPr>
          </a:p>
          <a:p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по 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ней весна — 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Вся разрушится </a:t>
            </a:r>
            <a:endParaRPr lang="ru-RU" sz="2800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</a:endParaRPr>
          </a:p>
          <a:p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она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. </a:t>
            </a:r>
            <a:endParaRPr lang="uk-UA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339" name="Picture 3" descr="D:\Лида\МК ФОКИНА\МК Фокина РАСКРАСКА\2\13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476673"/>
            <a:ext cx="4743955" cy="35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12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одготовка 3"/>
          <p:cNvSpPr/>
          <p:nvPr/>
        </p:nvSpPr>
        <p:spPr>
          <a:xfrm>
            <a:off x="1763688" y="4725144"/>
            <a:ext cx="2484276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лесник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323527" y="5697962"/>
            <a:ext cx="2583287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мороз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3059832" y="5733256"/>
            <a:ext cx="2376264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леший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 descr="D:\Лида\МК ФОКИНА\МК Фокина РАСКРАСКА\2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43956" cy="3553476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Лида\МК ФОКИНА\МК Фокина РАСКРАСКА\2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16416" y="6346034"/>
            <a:ext cx="576064" cy="25131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8" name="Picture 2" descr="D:\Лида\МК ФОКИНА\МК Фокина РАСКРАСКА\2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4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ФОКИНА\МК Фокина РАСКРАСКА\2\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ФОКИНА\МК Фокина РАСКРАСКА\2\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4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МК ФОКИНА\МК Фокина РАСКРАСКА\2\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4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Лида\МК ФОКИНА\МК Фокина РАСКРАСКА\2\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Лида\МК ФОКИНА\МК Фокина РАСКРАСКА\2\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Лида\МК ФОКИНА\МК Фокина РАСКРАСКА\2\8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Лида\МК ФОКИНА\МК Фокина РАСКРАСКА\2\9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5" y="476673"/>
            <a:ext cx="4743955" cy="35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Лида\МК ФОКИНА\МК Фокина РАСКРАСКА\2\1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Лида\МК ФОКИНА\МК Фокина РАСКРАСКА\2\1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5" y="476673"/>
            <a:ext cx="4743955" cy="35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Лида\МК ФОКИНА\МК Фокина РАСКРАСКА\2\13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476673"/>
            <a:ext cx="4743955" cy="35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D:\Лида\МК ФОКИНА\МК Фокина РАСКРАСКА\2\14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0274" y="1556792"/>
            <a:ext cx="34563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Старик-шутник </a:t>
            </a:r>
            <a:b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улице стоять не велит, </a:t>
            </a:r>
            <a:b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нос домой тянет. </a:t>
            </a:r>
            <a:endParaRPr lang="uk-UA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00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mages-photo.ru/_ph/24/2/11491947.png?14082711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104" y="4149080"/>
            <a:ext cx="3544945" cy="246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1" y="404664"/>
            <a:ext cx="8719055" cy="415498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i="1" dirty="0" smtClean="0">
                <a:ln w="11430">
                  <a:solidFill>
                    <a:srgbClr val="00B0F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Молодец!</a:t>
            </a:r>
          </a:p>
          <a:p>
            <a:pPr algn="ctr"/>
            <a:r>
              <a:rPr lang="ru-RU" sz="8800" b="1" i="1" dirty="0" smtClean="0">
                <a:ln w="11430">
                  <a:solidFill>
                    <a:srgbClr val="00B0F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Отлично справился </a:t>
            </a:r>
          </a:p>
          <a:p>
            <a:pPr algn="ctr"/>
            <a:r>
              <a:rPr lang="ru-RU" sz="8800" b="1" i="1" dirty="0" smtClean="0">
                <a:ln w="11430">
                  <a:solidFill>
                    <a:srgbClr val="00B0F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с заданием!</a:t>
            </a:r>
            <a:endParaRPr lang="uk-UA" sz="8800" b="1" i="1" dirty="0">
              <a:ln w="11430">
                <a:solidFill>
                  <a:srgbClr val="00B0F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370509" y="6214315"/>
            <a:ext cx="1080120" cy="180020"/>
          </a:xfrm>
          <a:prstGeom prst="actionButtonBlank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ВЫХОД</a:t>
            </a:r>
            <a:endParaRPr lang="uk-UA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6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7376" y="188640"/>
            <a:ext cx="8847112" cy="6481888"/>
          </a:xfrm>
          <a:prstGeom prst="rect">
            <a:avLst/>
          </a:prstGeom>
          <a:noFill/>
          <a:ln w="50800" cap="rnd" cmpd="thickThin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Интернет-ресурсы</a:t>
            </a:r>
            <a:endParaRPr lang="uk-UA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8064896" cy="289310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Птица и черепаха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dalance.ru/UserFiles/portfolio/018/078/027997955f.jpg</a:t>
            </a:r>
            <a:r>
              <a:rPr lang="ru-RU" sz="2000" dirty="0" smtClean="0"/>
              <a:t> </a:t>
            </a:r>
          </a:p>
          <a:p>
            <a:pPr algn="l"/>
            <a:r>
              <a:rPr lang="ru-RU" sz="2000" dirty="0" smtClean="0"/>
              <a:t>Черепаха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thumbs.dreamstime.com/thumb_208/119523075970U24Z.jpg</a:t>
            </a:r>
            <a:r>
              <a:rPr lang="ru-RU" sz="2000" dirty="0" smtClean="0"/>
              <a:t> </a:t>
            </a:r>
          </a:p>
          <a:p>
            <a:pPr algn="l"/>
            <a:r>
              <a:rPr lang="ru-RU" sz="2000" dirty="0" smtClean="0"/>
              <a:t>Попугай   </a:t>
            </a:r>
            <a:r>
              <a:rPr lang="en-US" sz="2000" dirty="0">
                <a:hlinkClick r:id="rId4"/>
              </a:rPr>
              <a:t>http://images-photo.ru/_</a:t>
            </a:r>
            <a:r>
              <a:rPr lang="en-US" sz="2000" dirty="0" smtClean="0">
                <a:hlinkClick r:id="rId4"/>
              </a:rPr>
              <a:t>ph/24/2/11491947.png?1408271155</a:t>
            </a:r>
            <a:r>
              <a:rPr lang="ru-RU" sz="2000" dirty="0" smtClean="0"/>
              <a:t> </a:t>
            </a:r>
          </a:p>
          <a:p>
            <a:pPr algn="l"/>
            <a:r>
              <a:rPr lang="ru-RU" sz="2000" dirty="0" smtClean="0"/>
              <a:t>Раскраска </a:t>
            </a: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notillusion.ru/images/i/tsvetok.jpg</a:t>
            </a:r>
            <a:r>
              <a:rPr lang="ru-RU" sz="2000" dirty="0" smtClean="0"/>
              <a:t> </a:t>
            </a:r>
          </a:p>
          <a:p>
            <a:pPr algn="l"/>
            <a:r>
              <a:rPr lang="ru-RU" sz="2000" dirty="0" smtClean="0"/>
              <a:t>Загадки </a:t>
            </a:r>
            <a:r>
              <a:rPr lang="en-US" sz="2000" dirty="0">
                <a:hlinkClick r:id="rId6"/>
              </a:rPr>
              <a:t>http://riddle-middle.ru/zagadki/priroda</a:t>
            </a:r>
            <a:r>
              <a:rPr lang="en-US" sz="2000" dirty="0" smtClean="0">
                <a:hlinkClick r:id="rId6"/>
              </a:rPr>
              <a:t>/</a:t>
            </a:r>
            <a:r>
              <a:rPr lang="ru-RU" sz="2000" dirty="0" smtClean="0"/>
              <a:t>  </a:t>
            </a:r>
          </a:p>
          <a:p>
            <a:pPr algn="l"/>
            <a:r>
              <a:rPr lang="ru-RU" sz="2000" dirty="0" smtClean="0"/>
              <a:t>Инструкция - </a:t>
            </a:r>
            <a:r>
              <a:rPr lang="en-US" sz="2000" dirty="0">
                <a:hlinkClick r:id="rId7"/>
              </a:rPr>
              <a:t>http://</a:t>
            </a:r>
            <a:r>
              <a:rPr lang="en-US" sz="2000" dirty="0" smtClean="0">
                <a:hlinkClick r:id="rId7"/>
              </a:rPr>
              <a:t>linda6035.ucoz.ru/load/19-1-0-560</a:t>
            </a:r>
            <a:r>
              <a:rPr lang="ru-RU" sz="2000" dirty="0" smtClean="0"/>
              <a:t> </a:t>
            </a:r>
          </a:p>
          <a:p>
            <a:pPr algn="l"/>
            <a:endParaRPr lang="ru-RU" sz="2000" dirty="0"/>
          </a:p>
          <a:p>
            <a:pPr algn="l"/>
            <a:r>
              <a:rPr lang="ru-RU" sz="2000" dirty="0" smtClean="0">
                <a:hlinkClick r:id="rId8"/>
              </a:rPr>
              <a:t>Ведущая мастер-класса </a:t>
            </a:r>
            <a:r>
              <a:rPr lang="ru-RU" sz="2000" dirty="0" err="1" smtClean="0">
                <a:hlinkClick r:id="rId8"/>
              </a:rPr>
              <a:t>Л.П.Фокина</a:t>
            </a:r>
            <a:endParaRPr lang="ru-RU" sz="2000" dirty="0" smtClean="0"/>
          </a:p>
          <a:p>
            <a:endParaRPr lang="ru-RU" sz="1600" dirty="0" smtClean="0"/>
          </a:p>
          <a:p>
            <a:endParaRPr lang="uk-UA" sz="1600" dirty="0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323528" y="6021288"/>
            <a:ext cx="576064" cy="504056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229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7376" y="188640"/>
            <a:ext cx="8847112" cy="6481888"/>
          </a:xfrm>
          <a:prstGeom prst="rect">
            <a:avLst/>
          </a:prstGeom>
          <a:noFill/>
          <a:ln w="50800" cap="rnd" cmpd="thickThin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extBox 1"/>
          <p:cNvSpPr txBox="1"/>
          <p:nvPr/>
        </p:nvSpPr>
        <p:spPr>
          <a:xfrm>
            <a:off x="930361" y="188640"/>
            <a:ext cx="733098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Дорогие ребята!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Маленькая черепашка хочет поздравить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свою маму с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 марта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Предлагаю вам помочь ей отгадать загадки,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вы увидите какой красивый букет </a:t>
            </a:r>
          </a:p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приготовила.</a:t>
            </a:r>
            <a:endParaRPr lang="uk-UA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8068" y="3548253"/>
            <a:ext cx="6135077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Инструкция: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выбора отгадки нужно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нажать на фигуру с нужным словом.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перехода к следующей загадке –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нажать на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3888" y="5940820"/>
            <a:ext cx="141436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Удачи!</a:t>
            </a:r>
            <a:endParaRPr lang="uk-U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алее 4">
            <a:hlinkClick r:id="" action="ppaction://noaction" highlightClick="1"/>
          </p:cNvPr>
          <p:cNvSpPr/>
          <p:nvPr/>
        </p:nvSpPr>
        <p:spPr>
          <a:xfrm>
            <a:off x="5436096" y="5445224"/>
            <a:ext cx="432048" cy="216024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28384" y="6233207"/>
            <a:ext cx="648072" cy="29238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51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одготовка 3"/>
          <p:cNvSpPr/>
          <p:nvPr/>
        </p:nvSpPr>
        <p:spPr>
          <a:xfrm>
            <a:off x="1763688" y="4725144"/>
            <a:ext cx="1944216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набат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515414" y="5697962"/>
            <a:ext cx="1944216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капля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951820" y="5733256"/>
            <a:ext cx="1944216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гром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 descr="D:\Лида\МК ФОКИНА\МК Фокина РАСКРАСКА\2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43956" cy="3553476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Лида\МК ФОКИНА\МК Фокина РАСКРАСКА\2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3772" y="1358509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Солнце светит </a:t>
            </a:r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</a:t>
            </a:r>
          </a:p>
          <a:p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молчит,</a:t>
            </a:r>
            <a:b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Дождь припустит </a:t>
            </a:r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</a:t>
            </a:r>
          </a:p>
          <a:p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гремит:</a:t>
            </a:r>
            <a:b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Бом, бом, бом, бом!</a:t>
            </a:r>
            <a:b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грохочет... </a:t>
            </a:r>
            <a:endParaRPr lang="uk-UA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16416" y="6346034"/>
            <a:ext cx="576064" cy="25131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115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одготовка 3"/>
          <p:cNvSpPr/>
          <p:nvPr/>
        </p:nvSpPr>
        <p:spPr>
          <a:xfrm>
            <a:off x="1763688" y="4725144"/>
            <a:ext cx="1944216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луна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515414" y="5697962"/>
            <a:ext cx="1944216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пилот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951820" y="5733256"/>
            <a:ext cx="1944216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туча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 descr="D:\Лида\МК ФОКИНА\МК Фокина РАСКРАСКА\2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43956" cy="3553476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Лида\МК ФОКИНА\МК Фокина РАСКРАСКА\2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3772" y="135850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Только солнце спать ложится,</a:t>
            </a:r>
            <a:b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Мне а месте </a:t>
            </a:r>
            <a:endParaRPr lang="ru-RU" sz="2800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сидится.</a:t>
            </a:r>
            <a:b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на небо выхожу,</a:t>
            </a:r>
            <a:b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высока </a:t>
            </a:r>
            <a:endParaRPr lang="ru-RU" sz="2800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мир гляжу</a:t>
            </a:r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uk-UA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16416" y="6346034"/>
            <a:ext cx="576064" cy="25131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8" name="Picture 2" descr="D:\Лида\МК ФОКИНА\МК Фокина РАСКРАСКА\2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4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60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одготовка 3"/>
          <p:cNvSpPr/>
          <p:nvPr/>
        </p:nvSpPr>
        <p:spPr>
          <a:xfrm>
            <a:off x="1763688" y="4725144"/>
            <a:ext cx="2286254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солнце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323528" y="5697962"/>
            <a:ext cx="2304256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пирог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951820" y="5733256"/>
            <a:ext cx="2196244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яблоко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 descr="D:\Лида\МК ФОКИНА\МК Фокина РАСКРАСКА\2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43956" cy="3553476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Лида\МК ФОКИНА\МК Фокина РАСКРАСКА\2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1124744"/>
            <a:ext cx="41222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На тарелке </a:t>
            </a:r>
            <a:endParaRPr lang="ru-RU" sz="2800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</a:endParaRPr>
          </a:p>
          <a:p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колобок 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—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Золотой </a:t>
            </a:r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горячий</a:t>
            </a:r>
          </a:p>
          <a:p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бок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.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А тарелка </a:t>
            </a:r>
            <a:endParaRPr lang="ru-RU" sz="2800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</a:endParaRPr>
          </a:p>
          <a:p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голубая 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—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Не видать </a:t>
            </a:r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конца</a:t>
            </a:r>
          </a:p>
          <a:p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и 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края. </a:t>
            </a:r>
            <a:endParaRPr lang="uk-UA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16416" y="6346034"/>
            <a:ext cx="576064" cy="25131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8" name="Picture 2" descr="D:\Лида\МК ФОКИНА\МК Фокина РАСКРАСКА\2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4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ФОКИНА\МК Фокина РАСКРАСКА\2\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43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одготовка 3"/>
          <p:cNvSpPr/>
          <p:nvPr/>
        </p:nvSpPr>
        <p:spPr>
          <a:xfrm>
            <a:off x="1763688" y="4725144"/>
            <a:ext cx="2286254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ёжик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323528" y="5697962"/>
            <a:ext cx="2304256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ручей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951820" y="5733256"/>
            <a:ext cx="2196244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петух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 descr="D:\Лида\МК ФОКИНА\МК Фокина РАСКРАСКА\2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43956" cy="3553476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Лида\МК ФОКИНА\МК Фокина РАСКРАСКА\2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1128259"/>
            <a:ext cx="30963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Игривый, </a:t>
            </a:r>
            <a:endParaRPr lang="ru-RU" sz="2800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шаловливый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b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Болтливый, </a:t>
            </a:r>
            <a:endParaRPr lang="ru-RU" sz="2800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говорливый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b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голубенькой </a:t>
            </a:r>
            <a:endParaRPr lang="ru-RU" sz="2800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рубашке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Бежит по дну </a:t>
            </a:r>
            <a:endParaRPr lang="ru-RU" sz="2800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овражка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 </a:t>
            </a:r>
            <a:endParaRPr lang="uk-UA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16416" y="6346034"/>
            <a:ext cx="576064" cy="25131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8" name="Picture 2" descr="D:\Лида\МК ФОКИНА\МК Фокина РАСКРАСКА\2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4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ФОКИНА\МК Фокина РАСКРАСКА\2\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ФОКИНА\МК Фокина РАСКРАСКА\2\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4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79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одготовка 3"/>
          <p:cNvSpPr/>
          <p:nvPr/>
        </p:nvSpPr>
        <p:spPr>
          <a:xfrm>
            <a:off x="1763688" y="4725144"/>
            <a:ext cx="2286254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день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323528" y="5697962"/>
            <a:ext cx="2304256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ень и ночь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951820" y="5733256"/>
            <a:ext cx="2196244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ночь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 descr="D:\Лида\МК ФОКИНА\МК Фокина РАСКРАСКА\2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43956" cy="3553476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Лида\МК ФОКИНА\МК Фокина РАСКРАСКА\2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16416" y="6346034"/>
            <a:ext cx="576064" cy="25131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8" name="Picture 2" descr="D:\Лида\МК ФОКИНА\МК Фокина РАСКРАСКА\2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4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ФОКИНА\МК Фокина РАСКРАСКА\2\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ФОКИНА\МК Фокина РАСКРАСКА\2\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4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МК ФОКИНА\МК Фокина РАСКРАСКА\2\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4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8670" y="1340767"/>
            <a:ext cx="26100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Чёрная корова 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Всех людей поборола, 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А белый вол 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Всех поднял. </a:t>
            </a:r>
            <a:endParaRPr lang="uk-UA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095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одготовка 3"/>
          <p:cNvSpPr/>
          <p:nvPr/>
        </p:nvSpPr>
        <p:spPr>
          <a:xfrm>
            <a:off x="1763688" y="4725144"/>
            <a:ext cx="2286254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волна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323528" y="5697962"/>
            <a:ext cx="2304256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река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951820" y="5733256"/>
            <a:ext cx="2196244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звезда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 descr="D:\Лида\МК ФОКИНА\МК Фокина РАСКРАСКА\2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43956" cy="3553476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Лида\МК ФОКИНА\МК Фокина РАСКРАСКА\2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16416" y="6346034"/>
            <a:ext cx="576064" cy="25131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8" name="Picture 2" descr="D:\Лида\МК ФОКИНА\МК Фокина РАСКРАСКА\2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4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ФОКИНА\МК Фокина РАСКРАСКА\2\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ФОКИНА\МК Фокина РАСКРАСКА\2\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4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МК ФОКИНА\МК Фокина РАСКРАСКА\2\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4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6064" y="1772816"/>
            <a:ext cx="2987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err="1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Бежала</a:t>
            </a:r>
            <a:r>
              <a:rPr lang="uk-UA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 — </a:t>
            </a:r>
            <a:r>
              <a:rPr lang="uk-UA" sz="2800" b="1" dirty="0" err="1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шумела</a:t>
            </a:r>
            <a:r>
              <a:rPr lang="uk-UA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,</a:t>
            </a:r>
            <a:r>
              <a:rPr lang="uk-UA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Заснула — </a:t>
            </a:r>
            <a:r>
              <a:rPr lang="uk-UA" sz="2800" b="1" dirty="0" err="1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заблестела</a:t>
            </a:r>
            <a:r>
              <a:rPr lang="uk-UA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. </a:t>
            </a:r>
            <a:endParaRPr lang="uk-UA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D:\Лида\МК ФОКИНА\МК Фокина РАСКРАСКА\2\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5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одготовка 3"/>
          <p:cNvSpPr/>
          <p:nvPr/>
        </p:nvSpPr>
        <p:spPr>
          <a:xfrm>
            <a:off x="1763688" y="4725144"/>
            <a:ext cx="2286254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ветер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323528" y="5697962"/>
            <a:ext cx="2304256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комар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951820" y="5733256"/>
            <a:ext cx="2196244" cy="648072"/>
          </a:xfrm>
          <a:prstGeom prst="flowChartPreparation">
            <a:avLst/>
          </a:prstGeom>
          <a:ln w="4445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снег</a:t>
            </a: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 descr="D:\Лида\МК ФОКИНА\МК Фокина РАСКРАСКА\2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43956" cy="3553476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Лида\МК ФОКИНА\МК Фокина РАСКРАСКА\2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16416" y="6346034"/>
            <a:ext cx="576064" cy="25131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8" name="Picture 2" descr="D:\Лида\МК ФОКИНА\МК Фокина РАСКРАСКА\2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4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ФОКИНА\МК Фокина РАСКРАСКА\2\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ФОКИНА\МК Фокина РАСКРАСКА\2\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4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МК ФОКИНА\МК Фокина РАСКРАСКА\2\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44" y="476672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Лида\МК ФОКИНА\МК Фокина РАСКРАСКА\2\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820" y="1352493"/>
            <a:ext cx="27540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Идёт, а ног нет,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Лежит, а постели нет,</a:t>
            </a: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Лёгкий, а крыши ломит. </a:t>
            </a:r>
            <a:endParaRPr lang="uk-UA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D:\Лида\МК ФОКИНА\МК Фокина РАСКРАСКА\2\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3"/>
            <a:ext cx="4743956" cy="35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79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225</Words>
  <Application>Microsoft Office PowerPoint</Application>
  <PresentationFormat>Экран (4:3)</PresentationFormat>
  <Paragraphs>106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Lidia</dc:creator>
  <cp:lastModifiedBy>Lidia</cp:lastModifiedBy>
  <cp:revision>37</cp:revision>
  <dcterms:created xsi:type="dcterms:W3CDTF">2014-08-23T12:37:08Z</dcterms:created>
  <dcterms:modified xsi:type="dcterms:W3CDTF">2014-09-22T13:31:52Z</dcterms:modified>
</cp:coreProperties>
</file>